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8288000" cy="10287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Interstate 1" panose="020B0604020202020204" charset="0"/>
      <p:regular r:id="rId37"/>
    </p:embeddedFont>
    <p:embeddedFont>
      <p:font typeface="Interstate 2" panose="020B0604020202020204" charset="0"/>
      <p:regular r:id="rId38"/>
    </p:embeddedFont>
    <p:embeddedFont>
      <p:font typeface="Interstate 3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72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de Graaf" userId="ab177ade-0408-41fe-a273-dca42ab54608" providerId="ADAL" clId="{DE5768A7-6D32-4162-9A62-BBD448BF43FA}"/>
    <pc:docChg chg="modSld">
      <pc:chgData name="Simone de Graaf" userId="ab177ade-0408-41fe-a273-dca42ab54608" providerId="ADAL" clId="{DE5768A7-6D32-4162-9A62-BBD448BF43FA}" dt="2023-10-10T13:15:10.315" v="12" actId="20577"/>
      <pc:docMkLst>
        <pc:docMk/>
      </pc:docMkLst>
      <pc:sldChg chg="modSp mod">
        <pc:chgData name="Simone de Graaf" userId="ab177ade-0408-41fe-a273-dca42ab54608" providerId="ADAL" clId="{DE5768A7-6D32-4162-9A62-BBD448BF43FA}" dt="2023-10-10T13:15:10.315" v="12" actId="20577"/>
        <pc:sldMkLst>
          <pc:docMk/>
          <pc:sldMk cId="0" sldId="283"/>
        </pc:sldMkLst>
        <pc:spChg chg="mod">
          <ac:chgData name="Simone de Graaf" userId="ab177ade-0408-41fe-a273-dca42ab54608" providerId="ADAL" clId="{DE5768A7-6D32-4162-9A62-BBD448BF43FA}" dt="2023-10-10T13:15:10.315" v="12" actId="20577"/>
          <ac:spMkLst>
            <pc:docMk/>
            <pc:sldMk cId="0" sldId="283"/>
            <ac:spMk id="17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4S75hUuTNc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gZPnLXsxf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9754283" y="3375768"/>
            <a:ext cx="6532180" cy="3947281"/>
          </a:xfrm>
          <a:custGeom>
            <a:avLst/>
            <a:gdLst/>
            <a:ahLst/>
            <a:cxnLst/>
            <a:rect l="l" t="t" r="r" b="b"/>
            <a:pathLst>
              <a:path w="6532180" h="3947281">
                <a:moveTo>
                  <a:pt x="0" y="0"/>
                </a:moveTo>
                <a:lnTo>
                  <a:pt x="6532180" y="0"/>
                </a:lnTo>
                <a:lnTo>
                  <a:pt x="6532180" y="3947281"/>
                </a:lnTo>
                <a:lnTo>
                  <a:pt x="0" y="3947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9144000" y="1383393"/>
            <a:ext cx="811530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Van symptomen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naar diagnose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3472543"/>
            <a:ext cx="8115300" cy="581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Symptomen: in het begin vaak nog niet zo duidelijk of ernstig aanwezig. Bijvoorbeeld: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Zwakker wordende spieren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Stijfheid, spierkrampen en vermindering kracht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Vermindering van spraak en slikvermogen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Problemen met ademhalen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Diagnose: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stellen van de diagnose is lastig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Er worden veel onderzoeken gedaan om andere ziektes uit te sluiten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89871" y="158300"/>
              <a:ext cx="11455399" cy="1103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Bekijk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het </a:t>
              </a: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verhaal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van Geert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7685550" y="3516926"/>
            <a:ext cx="2756916" cy="4114800"/>
          </a:xfrm>
          <a:custGeom>
            <a:avLst/>
            <a:gdLst/>
            <a:ahLst/>
            <a:cxnLst/>
            <a:rect l="l" t="t" r="r" b="b"/>
            <a:pathLst>
              <a:path w="2756916" h="4114800">
                <a:moveTo>
                  <a:pt x="0" y="0"/>
                </a:moveTo>
                <a:lnTo>
                  <a:pt x="2756916" y="0"/>
                </a:lnTo>
                <a:lnTo>
                  <a:pt x="2756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28700" y="1383393"/>
            <a:ext cx="162306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Je hebt ALS, en dan?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67319" y="3129575"/>
            <a:ext cx="2393950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lang heb ik nog?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48276" y="4002701"/>
            <a:ext cx="3057049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ga ik de zorg regelen?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36607" y="4875826"/>
            <a:ext cx="5041424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Hoe kan ik mijn gezin verzorgd achterlaten?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74358" y="5748952"/>
            <a:ext cx="2116773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reizen?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677734" y="6622077"/>
            <a:ext cx="2438082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tuinieren?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380823" y="6622077"/>
            <a:ext cx="4337368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Wat als ik straks niet meer kan lopen?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932745" y="7559499"/>
            <a:ext cx="1725136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stikken?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568706" y="5899765"/>
            <a:ext cx="473186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Wat vertel ik mijn vrienden en bekenden?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75921" y="3280388"/>
            <a:ext cx="2241709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werken?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354201" y="4153514"/>
            <a:ext cx="3108960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thuis blijven wonen?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052066" y="5026639"/>
            <a:ext cx="257921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Verlies ik mijn spraak?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35331" y="7408686"/>
            <a:ext cx="2289651" cy="38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Interstate 3"/>
              </a:rPr>
              <a:t>Kan ik nog sporten?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Zorg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3472543"/>
            <a:ext cx="8115300" cy="486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Vormen van zorg: 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ALS-behandelteam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Revalidatiearts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Fysiotherapie, logopedie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Verpleegkundigen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Patiëntencontact </a:t>
            </a:r>
          </a:p>
          <a:p>
            <a:pPr marL="1079499" lvl="2" indent="-359833">
              <a:lnSpc>
                <a:spcPts val="3499"/>
              </a:lnSpc>
              <a:buFont typeface="Arial"/>
              <a:buChar char="⚬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 patiëntenvereniging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ALS heb je niet alleen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426029" y="2658642"/>
            <a:ext cx="4147519" cy="2292379"/>
          </a:xfrm>
          <a:custGeom>
            <a:avLst/>
            <a:gdLst/>
            <a:ahLst/>
            <a:cxnLst/>
            <a:rect l="l" t="t" r="r" b="b"/>
            <a:pathLst>
              <a:path w="4147519" h="2292379">
                <a:moveTo>
                  <a:pt x="0" y="0"/>
                </a:moveTo>
                <a:lnTo>
                  <a:pt x="4147519" y="0"/>
                </a:lnTo>
                <a:lnTo>
                  <a:pt x="4147519" y="2292379"/>
                </a:lnTo>
                <a:lnTo>
                  <a:pt x="0" y="2292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>
            <a:off x="6713684" y="2551234"/>
            <a:ext cx="4421471" cy="2487078"/>
          </a:xfrm>
          <a:custGeom>
            <a:avLst/>
            <a:gdLst/>
            <a:ahLst/>
            <a:cxnLst/>
            <a:rect l="l" t="t" r="r" b="b"/>
            <a:pathLst>
              <a:path w="4421471" h="2487078">
                <a:moveTo>
                  <a:pt x="0" y="0"/>
                </a:moveTo>
                <a:lnTo>
                  <a:pt x="4421471" y="0"/>
                </a:lnTo>
                <a:lnTo>
                  <a:pt x="4421471" y="2487078"/>
                </a:lnTo>
                <a:lnTo>
                  <a:pt x="0" y="2487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>
            <a:off x="11989867" y="2760749"/>
            <a:ext cx="5269433" cy="2068048"/>
          </a:xfrm>
          <a:custGeom>
            <a:avLst/>
            <a:gdLst/>
            <a:ahLst/>
            <a:cxnLst/>
            <a:rect l="l" t="t" r="r" b="b"/>
            <a:pathLst>
              <a:path w="5269433" h="2068048">
                <a:moveTo>
                  <a:pt x="0" y="0"/>
                </a:moveTo>
                <a:lnTo>
                  <a:pt x="5269433" y="0"/>
                </a:lnTo>
                <a:lnTo>
                  <a:pt x="5269433" y="2068048"/>
                </a:lnTo>
                <a:lnTo>
                  <a:pt x="0" y="2068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1028700" y="6169639"/>
            <a:ext cx="5168819" cy="2244356"/>
          </a:xfrm>
          <a:custGeom>
            <a:avLst/>
            <a:gdLst/>
            <a:ahLst/>
            <a:cxnLst/>
            <a:rect l="l" t="t" r="r" b="b"/>
            <a:pathLst>
              <a:path w="5168819" h="2244356">
                <a:moveTo>
                  <a:pt x="0" y="0"/>
                </a:moveTo>
                <a:lnTo>
                  <a:pt x="5168819" y="0"/>
                </a:lnTo>
                <a:lnTo>
                  <a:pt x="5168819" y="2244355"/>
                </a:lnTo>
                <a:lnTo>
                  <a:pt x="0" y="22443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TextBox 20"/>
          <p:cNvSpPr txBox="1"/>
          <p:nvPr/>
        </p:nvSpPr>
        <p:spPr>
          <a:xfrm>
            <a:off x="1852731" y="8608142"/>
            <a:ext cx="352075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Actieve of passieve tillift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560675" y="6247982"/>
            <a:ext cx="2127816" cy="2087669"/>
          </a:xfrm>
          <a:custGeom>
            <a:avLst/>
            <a:gdLst/>
            <a:ahLst/>
            <a:cxnLst/>
            <a:rect l="l" t="t" r="r" b="b"/>
            <a:pathLst>
              <a:path w="2127816" h="2087669">
                <a:moveTo>
                  <a:pt x="0" y="0"/>
                </a:moveTo>
                <a:lnTo>
                  <a:pt x="2127816" y="0"/>
                </a:lnTo>
                <a:lnTo>
                  <a:pt x="2127816" y="2087669"/>
                </a:lnTo>
                <a:lnTo>
                  <a:pt x="0" y="2087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Freeform 22"/>
          <p:cNvSpPr/>
          <p:nvPr/>
        </p:nvSpPr>
        <p:spPr>
          <a:xfrm>
            <a:off x="7552654" y="6090093"/>
            <a:ext cx="2743531" cy="2403447"/>
          </a:xfrm>
          <a:custGeom>
            <a:avLst/>
            <a:gdLst/>
            <a:ahLst/>
            <a:cxnLst/>
            <a:rect l="l" t="t" r="r" b="b"/>
            <a:pathLst>
              <a:path w="2743531" h="2403447">
                <a:moveTo>
                  <a:pt x="0" y="0"/>
                </a:moveTo>
                <a:lnTo>
                  <a:pt x="2743531" y="0"/>
                </a:lnTo>
                <a:lnTo>
                  <a:pt x="2743531" y="2403447"/>
                </a:lnTo>
                <a:lnTo>
                  <a:pt x="0" y="24034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TextBox 23"/>
          <p:cNvSpPr txBox="1"/>
          <p:nvPr/>
        </p:nvSpPr>
        <p:spPr>
          <a:xfrm>
            <a:off x="0" y="1383393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Hulpmiddelen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0605" y="5036746"/>
            <a:ext cx="4718368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Een met eigen stem uitgevoerde 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spraakcomputer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037166" y="5255821"/>
            <a:ext cx="1774508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Douchestoel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798641" y="5255821"/>
            <a:ext cx="3651885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Non invasieve beademing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03700" y="8608142"/>
            <a:ext cx="1441768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EVO spalk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744590" y="8608142"/>
            <a:ext cx="2359660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8C00"/>
                </a:solidFill>
                <a:latin typeface="Interstate 3"/>
              </a:rPr>
              <a:t>Aangepast toilet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2567668"/>
            <a:ext cx="4957909" cy="3086100"/>
            <a:chOff x="0" y="0"/>
            <a:chExt cx="1305787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665046" y="2567668"/>
            <a:ext cx="4957909" cy="3086100"/>
            <a:chOff x="0" y="0"/>
            <a:chExt cx="1305787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854170" y="2849608"/>
            <a:ext cx="4579661" cy="24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1383393"/>
            <a:ext cx="162306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301391" y="2567668"/>
            <a:ext cx="4957909" cy="3086100"/>
            <a:chOff x="0" y="0"/>
            <a:chExt cx="130578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846873" y="6115712"/>
            <a:ext cx="4957909" cy="3086100"/>
            <a:chOff x="0" y="0"/>
            <a:chExt cx="1305787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3218" y="6115712"/>
            <a:ext cx="4957909" cy="3086100"/>
            <a:chOff x="0" y="0"/>
            <a:chExt cx="1305787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17824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week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in het Glazen Huis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makkelijk volhouden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490515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672342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5.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35997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1658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292" b="-41230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02903" y="2674962"/>
            <a:ext cx="7156397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50857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02903" y="8039125"/>
            <a:ext cx="715639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02903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028700" y="1837418"/>
            <a:ext cx="7571529" cy="5044531"/>
          </a:xfrm>
          <a:custGeom>
            <a:avLst/>
            <a:gdLst/>
            <a:ahLst/>
            <a:cxnLst/>
            <a:rect l="l" t="t" r="r" b="b"/>
            <a:pathLst>
              <a:path w="7571529" h="5044531">
                <a:moveTo>
                  <a:pt x="0" y="0"/>
                </a:moveTo>
                <a:lnTo>
                  <a:pt x="7571529" y="0"/>
                </a:lnTo>
                <a:lnTo>
                  <a:pt x="7571529" y="5044531"/>
                </a:lnTo>
                <a:lnTo>
                  <a:pt x="0" y="5044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" b="-9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>
            <a:off x="968057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4" y="0"/>
                </a:lnTo>
                <a:lnTo>
                  <a:pt x="1501794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>
            <a:off x="303153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509530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>
            <a:off x="715907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>
            <a:off x="2488901" y="7659489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TextBox 22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02903" y="2778150"/>
            <a:ext cx="6708443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550857" y="2778150"/>
            <a:ext cx="6708443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krijgen een reeks van 5 foto's te zien. Elke foto is 30 seconden zichtbaar.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Noem alle woorden op die in jullie opkomen en waar dit dit mee associeert. Eén iemand noteert alle woorden op een A4-papier.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Deze woorden heb je straks nodig bij de brainstorm over actie-ideeën.</a:t>
            </a:r>
          </a:p>
        </p:txBody>
      </p:sp>
      <p:sp>
        <p:nvSpPr>
          <p:cNvPr id="25" name="Freeform 25"/>
          <p:cNvSpPr/>
          <p:nvPr/>
        </p:nvSpPr>
        <p:spPr>
          <a:xfrm>
            <a:off x="4583101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>
            <a:off x="6644728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TextBox 27"/>
          <p:cNvSpPr txBox="1"/>
          <p:nvPr/>
        </p:nvSpPr>
        <p:spPr>
          <a:xfrm>
            <a:off x="1335652" y="7507469"/>
            <a:ext cx="766604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groente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28106" y="7507469"/>
            <a:ext cx="708660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gezond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470762" y="7507469"/>
            <a:ext cx="75088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sporten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76562" y="7507469"/>
            <a:ext cx="72294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voetbal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3962937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81228" y="5219163"/>
            <a:ext cx="7525544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1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67" r="-386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89" r="-798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0" y="1383393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778150"/>
            <a:ext cx="15782646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endParaRPr/>
          </a:p>
          <a:p>
            <a:pPr>
              <a:lnSpc>
                <a:spcPts val="3499"/>
              </a:lnSpc>
            </a:pPr>
            <a:endParaRPr/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79783" y="2778150"/>
            <a:ext cx="15779517" cy="573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10 minuten de tijd om actie-ideeën te bedenken voor 3FM Serious Request. Doe dit als volgt: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Gebruik de woorden die je hebt opgeschreven. Om bij het eerder gebruikte voorbeeld te blijven: 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bloemkool - groente - gezond - sportschool - voetbal - spieren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Kies het woord uit dat jou het meest aanspreekt. Bijvoorbeeld: ‘voetbal’.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Probeer rondom dit woord acties te bedenken. Bijvoorbeeld bij het woord ‘voetbal’: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voetbaltoernooi in de nacht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Voetballen met bejaarden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Tienduizend keer de bal hooghouden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Schrijf de actie-ideeën op een post-it. Schrijf ze zo op dat anderen ze zonder context kunnen begrijpen.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2882925"/>
            <a:ext cx="7113318" cy="5020092"/>
            <a:chOff x="0" y="0"/>
            <a:chExt cx="9484424" cy="6693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84424" cy="6693456"/>
            </a:xfrm>
            <a:custGeom>
              <a:avLst/>
              <a:gdLst/>
              <a:ahLst/>
              <a:cxnLst/>
              <a:rect l="l" t="t" r="r" b="b"/>
              <a:pathLst>
                <a:path w="9484424" h="6693456">
                  <a:moveTo>
                    <a:pt x="0" y="0"/>
                  </a:moveTo>
                  <a:lnTo>
                    <a:pt x="9484424" y="0"/>
                  </a:lnTo>
                  <a:lnTo>
                    <a:pt x="9484424" y="6693456"/>
                  </a:lnTo>
                  <a:lnTo>
                    <a:pt x="0" y="6693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0848" b="-20848"/>
              </a:stretch>
            </a:blipFill>
          </p:spPr>
          <p:txBody>
            <a:bodyPr/>
            <a:lstStyle/>
            <a:p>
              <a:endParaRPr lang="nl-NL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3549567" y="5527504"/>
              <a:ext cx="567892" cy="589223"/>
              <a:chOff x="0" y="0"/>
              <a:chExt cx="112176" cy="1163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2176" cy="116390"/>
              </a:xfrm>
              <a:custGeom>
                <a:avLst/>
                <a:gdLst/>
                <a:ahLst/>
                <a:cxnLst/>
                <a:rect l="l" t="t" r="r" b="b"/>
                <a:pathLst>
                  <a:path w="112176" h="116390">
                    <a:moveTo>
                      <a:pt x="0" y="0"/>
                    </a:moveTo>
                    <a:lnTo>
                      <a:pt x="112176" y="0"/>
                    </a:lnTo>
                    <a:lnTo>
                      <a:pt x="112176" y="116390"/>
                    </a:lnTo>
                    <a:lnTo>
                      <a:pt x="0" y="116390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04775"/>
                <a:ext cx="812800" cy="917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8346258" y="1359992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02903" y="2778150"/>
            <a:ext cx="7156397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vijf punten (stickers) die je plakt bij de ideeën van anderen die jij het best vindt.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1"/>
              </a:rPr>
              <a:t>Welke ideeën hebben de meeste punten?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1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drie ideeën met de hoogste score worden klassikaal verder toegelicht door degene die het idee heeft bedacht.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690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kerstmarkt, sportwedstrijd, talentenjacht, bakwedstrijd, marathon, buurt- of klassenfeest te organiseren.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 met kerstliedjes te organiseren of een pubquiz, bingoavond of filmavond te houden bij jou op school.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mag zo creatief zijn als je zelf wil!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814" r="-188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 dirty="0" err="1">
                <a:solidFill>
                  <a:srgbClr val="FF8C00"/>
                </a:solidFill>
                <a:latin typeface="Interstate 2"/>
              </a:rPr>
              <a:t>Kom</a:t>
            </a:r>
            <a:r>
              <a:rPr lang="en-US" sz="5000" dirty="0">
                <a:solidFill>
                  <a:srgbClr val="FF8C00"/>
                </a:solidFill>
                <a:latin typeface="Interstate 2"/>
              </a:rPr>
              <a:t> </a:t>
            </a:r>
            <a:r>
              <a:rPr lang="en-US" sz="5000" dirty="0" err="1">
                <a:solidFill>
                  <a:srgbClr val="FF8C00"/>
                </a:solidFill>
                <a:latin typeface="Interstate 2"/>
              </a:rPr>
              <a:t>jij</a:t>
            </a:r>
            <a:r>
              <a:rPr lang="en-US" sz="5000" dirty="0">
                <a:solidFill>
                  <a:srgbClr val="FF8C00"/>
                </a:solidFill>
                <a:latin typeface="Interstate 2"/>
              </a:rPr>
              <a:t> met </a:t>
            </a:r>
            <a:r>
              <a:rPr lang="en-US" sz="5000" dirty="0" err="1">
                <a:solidFill>
                  <a:srgbClr val="FF8C00"/>
                </a:solidFill>
                <a:latin typeface="Interstate 2"/>
              </a:rPr>
              <a:t>jouw</a:t>
            </a:r>
            <a:r>
              <a:rPr lang="en-US" sz="5000" dirty="0">
                <a:solidFill>
                  <a:srgbClr val="FF8C00"/>
                </a:solidFill>
                <a:latin typeface="Interstate 2"/>
              </a:rPr>
              <a:t> </a:t>
            </a:r>
            <a:r>
              <a:rPr lang="en-US" sz="5000" dirty="0" err="1">
                <a:solidFill>
                  <a:srgbClr val="FF8C00"/>
                </a:solidFill>
                <a:latin typeface="Interstate 2"/>
              </a:rPr>
              <a:t>jaar</a:t>
            </a:r>
            <a:r>
              <a:rPr lang="en-US" sz="5000" dirty="0">
                <a:solidFill>
                  <a:srgbClr val="FF8C00"/>
                </a:solidFill>
                <a:latin typeface="Interstate 2"/>
              </a:rPr>
              <a:t> in </a:t>
            </a:r>
            <a:r>
              <a:rPr lang="en-US" sz="5000" dirty="0" err="1">
                <a:solidFill>
                  <a:srgbClr val="FF8C00"/>
                </a:solidFill>
                <a:latin typeface="Interstate 2"/>
              </a:rPr>
              <a:t>actie</a:t>
            </a:r>
            <a:r>
              <a:rPr lang="en-US" sz="5000" dirty="0">
                <a:solidFill>
                  <a:srgbClr val="FF8C00"/>
                </a:solidFill>
                <a:latin typeface="Interstate 2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179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 hebben al een actiepagina voor jullie aangemaakt! Ga naar: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1"/>
                </a:solidFill>
                <a:latin typeface="Interstate 3"/>
              </a:rPr>
              <a:t>npo3fm.nl/kominactie/acties/...............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96103" y="158300"/>
              <a:ext cx="11642937" cy="1103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Bekijk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het </a:t>
              </a: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filmpje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van Sophie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14" r="-188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3FM Serious Request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in actie voor ALS!  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Glazen Huis van 3FM Serious Request staat dit jaar op de Grote Markt in Nijmegen.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Drie 3FM-dj's voeren een week lang actie en mogen het Glazen Huis niet uit.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Ze kunnen niet vrij bewegen, net als bij mensen die leven met ALS.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Daarom zamelen we dit jaar geld in voor de strijd tegen ALS!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00651"/>
            <a:ext cx="9663743" cy="6442495"/>
          </a:xfrm>
          <a:custGeom>
            <a:avLst/>
            <a:gdLst/>
            <a:ahLst/>
            <a:cxnLst/>
            <a:rect l="l" t="t" r="r" b="b"/>
            <a:pathLst>
              <a:path w="9663743" h="6442495">
                <a:moveTo>
                  <a:pt x="0" y="0"/>
                </a:moveTo>
                <a:lnTo>
                  <a:pt x="9663743" y="0"/>
                </a:lnTo>
                <a:lnTo>
                  <a:pt x="9663743" y="6442496"/>
                </a:lnTo>
                <a:lnTo>
                  <a:pt x="0" y="6442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-3306942" y="0"/>
            <a:ext cx="7962998" cy="5305348"/>
          </a:xfrm>
          <a:custGeom>
            <a:avLst/>
            <a:gdLst/>
            <a:ahLst/>
            <a:cxnLst/>
            <a:rect l="l" t="t" r="r" b="b"/>
            <a:pathLst>
              <a:path w="7962998" h="5305348">
                <a:moveTo>
                  <a:pt x="0" y="0"/>
                </a:moveTo>
                <a:lnTo>
                  <a:pt x="7962998" y="0"/>
                </a:lnTo>
                <a:lnTo>
                  <a:pt x="7962998" y="5305348"/>
                </a:lnTo>
                <a:lnTo>
                  <a:pt x="0" y="530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>
            <a:off x="4960560" y="371240"/>
            <a:ext cx="4703183" cy="4934108"/>
          </a:xfrm>
          <a:custGeom>
            <a:avLst/>
            <a:gdLst/>
            <a:ahLst/>
            <a:cxnLst/>
            <a:rect l="l" t="t" r="r" b="b"/>
            <a:pathLst>
              <a:path w="4703183" h="4934108">
                <a:moveTo>
                  <a:pt x="0" y="0"/>
                </a:moveTo>
                <a:lnTo>
                  <a:pt x="4703183" y="0"/>
                </a:lnTo>
                <a:lnTo>
                  <a:pt x="4703183" y="4934108"/>
                </a:lnTo>
                <a:lnTo>
                  <a:pt x="0" y="4934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573" r="-28791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5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TextBox 19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Tijdens de week van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het Glazen Huis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10840" y="3472543"/>
            <a:ext cx="6548460" cy="489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Live uitzendingen met bijzondere verhalen​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Vele (muziek)optredens van bekende artiesten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Actievoerders en scholieren die de cheque van hun actie komen brengen​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​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Tienduizenden bezoekers die bij het Glazen Huis komen kijken 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106" r="-3410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Stichting ALS Nederland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geld dat opgehaald wordt met 3FM Serious Request gaat dit jaar naar Stichting ALS Nederland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Onderzoek naar de oorzaak en behandeling van ALS en verwante ziekten PSMA en PLS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Hulpmiddelen die de kwaliteit van leven van patiënten en hun naasten verbeteren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9144000" y="1383393"/>
            <a:ext cx="811530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Over de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ziekte ALS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3472543"/>
            <a:ext cx="8115300" cy="577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(Amyotrofishe Laterale Sclerose) en dezelfde soort ziekten PSMA en PLS.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Elk jaar overlijden er 500 patiënten en komen er 500 bij​.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9144000" y="2110468"/>
            <a:ext cx="8115300" cy="693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  <a:endParaRPr lang="en-US" sz="2700">
              <a:solidFill>
                <a:srgbClr val="000000"/>
              </a:solidFill>
              <a:latin typeface="Interstate 1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7" name="Group 17"/>
          <p:cNvGrpSpPr/>
          <p:nvPr/>
        </p:nvGrpSpPr>
        <p:grpSpPr>
          <a:xfrm>
            <a:off x="13055130" y="4129297"/>
            <a:ext cx="293040" cy="256410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055130" y="5501433"/>
            <a:ext cx="293040" cy="256410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055130" y="6872268"/>
            <a:ext cx="293040" cy="256410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055130" y="7817336"/>
            <a:ext cx="293040" cy="256410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sp>
        <p:nvSpPr>
          <p:cNvPr id="30" name="Freeform 30"/>
          <p:cNvSpPr/>
          <p:nvPr/>
        </p:nvSpPr>
        <p:spPr>
          <a:xfrm>
            <a:off x="1636022" y="2574767"/>
            <a:ext cx="5425722" cy="5137465"/>
          </a:xfrm>
          <a:custGeom>
            <a:avLst/>
            <a:gdLst/>
            <a:ahLst/>
            <a:cxnLst/>
            <a:rect l="l" t="t" r="r" b="b"/>
            <a:pathLst>
              <a:path w="5425722" h="5137465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73" r="-33463" b="-1373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7B8ABFA0A274199FE77E835B0C6ED" ma:contentTypeVersion="20" ma:contentTypeDescription="Een nieuw document maken." ma:contentTypeScope="" ma:versionID="0cb7f2dad8711679a5612a7acf0390f3">
  <xsd:schema xmlns:xsd="http://www.w3.org/2001/XMLSchema" xmlns:xs="http://www.w3.org/2001/XMLSchema" xmlns:p="http://schemas.microsoft.com/office/2006/metadata/properties" xmlns:ns2="fdc72594-5e06-47bf-971c-48d351b97bd9" xmlns:ns3="b4c68fa6-570f-4821-b0ee-02a174e54c5c" targetNamespace="http://schemas.microsoft.com/office/2006/metadata/properties" ma:root="true" ma:fieldsID="edcf0e04385f83081fe336e17feee99d" ns2:_="" ns3:_="">
    <xsd:import namespace="fdc72594-5e06-47bf-971c-48d351b97bd9"/>
    <xsd:import namespace="b4c68fa6-570f-4821-b0ee-02a174e54c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Afbeelding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72594-5e06-47bf-971c-48d351b97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a96e1204-c06f-438b-b1d0-f5d1391d479b}" ma:internalName="TaxCatchAll" ma:showField="CatchAllData" ma:web="fdc72594-5e06-47bf-971c-48d351b97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68fa6-570f-4821-b0ee-02a174e54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Afbeelding" ma:index="23" nillable="true" ma:displayName="Afbeelding" ma:format="Thumbnail" ma:internalName="Afbeelding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f9dcbef6-edd0-4679-974a-83bbd6688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2E836B-6249-4DB8-B2DB-F63ECAD8A3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654591-9860-4A4A-9DD9-B673D778BD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c72594-5e06-47bf-971c-48d351b97bd9"/>
    <ds:schemaRef ds:uri="b4c68fa6-570f-4821-b0ee-02a174e54c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1006</Words>
  <Application>Microsoft Office PowerPoint</Application>
  <PresentationFormat>Aangepast</PresentationFormat>
  <Paragraphs>214</Paragraphs>
  <Slides>28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4" baseType="lpstr">
      <vt:lpstr>Calibri</vt:lpstr>
      <vt:lpstr>Arial</vt:lpstr>
      <vt:lpstr>Interstate 2</vt:lpstr>
      <vt:lpstr>Interstate 3</vt:lpstr>
      <vt:lpstr>Interstate 1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Lesmateriaal - Presentatie Zorg - MBO jaar 3 &amp; 4 + HBO</dc:title>
  <cp:lastModifiedBy>Simone de Graaf</cp:lastModifiedBy>
  <cp:revision>3</cp:revision>
  <dcterms:created xsi:type="dcterms:W3CDTF">2006-08-16T00:00:00Z</dcterms:created>
  <dcterms:modified xsi:type="dcterms:W3CDTF">2023-10-10T13:15:13Z</dcterms:modified>
  <dc:identifier>DAFwdydPO0s</dc:identifier>
</cp:coreProperties>
</file>