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3"/>
  </p:sldMasterIdLst>
  <p:notesMasterIdLst>
    <p:notesMasterId r:id="rId28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</p:sldIdLst>
  <p:sldSz cx="18288000" cy="10287000"/>
  <p:notesSz cx="6858000" cy="9144000"/>
  <p:embeddedFontLs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Interstate 1" panose="020B0604020202020204" charset="0"/>
      <p:regular r:id="rId33"/>
    </p:embeddedFont>
    <p:embeddedFont>
      <p:font typeface="Interstate 2" panose="020B0604020202020204" charset="0"/>
      <p:regular r:id="rId34"/>
    </p:embeddedFont>
    <p:embeddedFont>
      <p:font typeface="Interstate 3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BC9F57-2C9A-4E12-9B01-9E22ED46027C}" v="3" dt="2023-10-06T08:57:40.5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6283" autoAdjust="0"/>
  </p:normalViewPr>
  <p:slideViewPr>
    <p:cSldViewPr>
      <p:cViewPr varScale="1">
        <p:scale>
          <a:sx n="53" d="100"/>
          <a:sy n="53" d="100"/>
        </p:scale>
        <p:origin x="82" y="21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bleStyles" Target="tableStyles.xml"/><Relationship Id="rId21" Type="http://schemas.openxmlformats.org/officeDocument/2006/relationships/slide" Target="slides/slide18.xml"/><Relationship Id="rId34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5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1.fntdata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4.fntdata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3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5.xml"/><Relationship Id="rId3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06.10.2023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‹nr.›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1B2431-D351-4C6E-A3CF-9DFAC0E3E050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46638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‹nr.›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bgZPnLXsxf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youtu.be/4S75hUuTNcI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111" b="-13111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Freeform 3"/>
          <p:cNvSpPr/>
          <p:nvPr/>
        </p:nvSpPr>
        <p:spPr>
          <a:xfrm>
            <a:off x="9754283" y="3375768"/>
            <a:ext cx="6532180" cy="3947281"/>
          </a:xfrm>
          <a:custGeom>
            <a:avLst/>
            <a:gdLst/>
            <a:ahLst/>
            <a:cxnLst/>
            <a:rect l="l" t="t" r="r" b="b"/>
            <a:pathLst>
              <a:path w="6532180" h="3947281">
                <a:moveTo>
                  <a:pt x="0" y="0"/>
                </a:moveTo>
                <a:lnTo>
                  <a:pt x="6532180" y="0"/>
                </a:lnTo>
                <a:lnTo>
                  <a:pt x="6532180" y="3947281"/>
                </a:lnTo>
                <a:lnTo>
                  <a:pt x="0" y="39472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TextBox 15"/>
          <p:cNvSpPr txBox="1"/>
          <p:nvPr/>
        </p:nvSpPr>
        <p:spPr>
          <a:xfrm>
            <a:off x="9144000" y="2110468"/>
            <a:ext cx="8115300" cy="6933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000000"/>
                </a:solidFill>
                <a:latin typeface="Interstate 1"/>
              </a:rPr>
              <a:t>Hoe werkt de ziekte?</a:t>
            </a:r>
          </a:p>
          <a:p>
            <a:pPr algn="ctr">
              <a:lnSpc>
                <a:spcPts val="3779"/>
              </a:lnSpc>
            </a:pPr>
            <a:endParaRPr lang="en-US" sz="2700">
              <a:solidFill>
                <a:srgbClr val="000000"/>
              </a:solidFill>
              <a:latin typeface="Interstate 1"/>
            </a:endParaR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Je hersenen sturen signalen door je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hele lichaam via je zenuwen</a:t>
            </a:r>
          </a:p>
          <a:p>
            <a:pPr algn="ctr">
              <a:lnSpc>
                <a:spcPts val="3640"/>
              </a:lnSpc>
            </a:pPr>
            <a:endParaRPr lang="en-US" sz="2600">
              <a:solidFill>
                <a:srgbClr val="000000"/>
              </a:solidFill>
              <a:latin typeface="Interstate 3"/>
            </a:endParaR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Je zenuwen werken niet meer goed,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signalen komen niet goed door</a:t>
            </a:r>
          </a:p>
          <a:p>
            <a:pPr algn="ctr">
              <a:lnSpc>
                <a:spcPts val="3640"/>
              </a:lnSpc>
            </a:pPr>
            <a:endParaRPr lang="en-US" sz="2600">
              <a:solidFill>
                <a:srgbClr val="000000"/>
              </a:solidFill>
              <a:latin typeface="Interstate 3"/>
            </a:endParaR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Door de ontbrekende signalen verwerken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je spieren boodschappen niet goed</a:t>
            </a:r>
          </a:p>
          <a:p>
            <a:pPr algn="ctr">
              <a:lnSpc>
                <a:spcPts val="3640"/>
              </a:lnSpc>
            </a:pPr>
            <a:endParaRPr lang="en-US" sz="2600">
              <a:solidFill>
                <a:srgbClr val="000000"/>
              </a:solidFill>
              <a:latin typeface="Interstate 3"/>
            </a:endParaR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Het gevolg is dat je spieren een voor een uitvallen</a:t>
            </a:r>
          </a:p>
          <a:p>
            <a:pPr algn="ctr">
              <a:lnSpc>
                <a:spcPts val="3640"/>
              </a:lnSpc>
            </a:pPr>
            <a:endParaRPr lang="en-US" sz="2600">
              <a:solidFill>
                <a:srgbClr val="000000"/>
              </a:solidFill>
              <a:latin typeface="Interstate 3"/>
            </a:endParaRP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Iets vastpakken, praten en ademen </a:t>
            </a:r>
          </a:p>
          <a:p>
            <a:pPr algn="ctr">
              <a:lnSpc>
                <a:spcPts val="3640"/>
              </a:lnSpc>
            </a:pPr>
            <a:r>
              <a:rPr lang="en-US" sz="2600">
                <a:solidFill>
                  <a:srgbClr val="000000"/>
                </a:solidFill>
                <a:latin typeface="Interstate 3"/>
              </a:rPr>
              <a:t>wordt steeds moeilijker</a:t>
            </a:r>
          </a:p>
        </p:txBody>
      </p:sp>
      <p:sp>
        <p:nvSpPr>
          <p:cNvPr id="16" name="Freeform 16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17" name="Group 17"/>
          <p:cNvGrpSpPr/>
          <p:nvPr/>
        </p:nvGrpSpPr>
        <p:grpSpPr>
          <a:xfrm>
            <a:off x="13055130" y="4129297"/>
            <a:ext cx="293040" cy="256410"/>
            <a:chOff x="0" y="0"/>
            <a:chExt cx="812800" cy="7112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27000" y="-34925"/>
              <a:ext cx="5588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3055130" y="5501433"/>
            <a:ext cx="293040" cy="256410"/>
            <a:chOff x="0" y="0"/>
            <a:chExt cx="812800" cy="7112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27000" y="-34925"/>
              <a:ext cx="5588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3055130" y="6872268"/>
            <a:ext cx="293040" cy="256410"/>
            <a:chOff x="0" y="0"/>
            <a:chExt cx="812800" cy="7112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127000" y="-34925"/>
              <a:ext cx="5588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3055130" y="7817336"/>
            <a:ext cx="293040" cy="256410"/>
            <a:chOff x="0" y="0"/>
            <a:chExt cx="812800" cy="7112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2800" cy="711200"/>
            </a:xfrm>
            <a:custGeom>
              <a:avLst/>
              <a:gdLst/>
              <a:ahLst/>
              <a:cxnLst/>
              <a:rect l="l" t="t" r="r" b="b"/>
              <a:pathLst>
                <a:path w="812800" h="711200">
                  <a:moveTo>
                    <a:pt x="406400" y="711200"/>
                  </a:moveTo>
                  <a:lnTo>
                    <a:pt x="812800" y="0"/>
                  </a:lnTo>
                  <a:lnTo>
                    <a:pt x="0" y="0"/>
                  </a:lnTo>
                  <a:lnTo>
                    <a:pt x="406400" y="7112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27000" y="-34925"/>
              <a:ext cx="558800" cy="41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9144000" y="1383393"/>
            <a:ext cx="81153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ALS in het kort</a:t>
            </a:r>
          </a:p>
        </p:txBody>
      </p:sp>
      <p:sp>
        <p:nvSpPr>
          <p:cNvPr id="30" name="Freeform 30"/>
          <p:cNvSpPr/>
          <p:nvPr/>
        </p:nvSpPr>
        <p:spPr>
          <a:xfrm>
            <a:off x="1636022" y="2574767"/>
            <a:ext cx="5425722" cy="5137465"/>
          </a:xfrm>
          <a:custGeom>
            <a:avLst/>
            <a:gdLst/>
            <a:ahLst/>
            <a:cxnLst/>
            <a:rect l="l" t="t" r="r" b="b"/>
            <a:pathLst>
              <a:path w="5425722" h="5137465">
                <a:moveTo>
                  <a:pt x="0" y="0"/>
                </a:moveTo>
                <a:lnTo>
                  <a:pt x="5425722" y="0"/>
                </a:lnTo>
                <a:lnTo>
                  <a:pt x="5425722" y="5137466"/>
                </a:lnTo>
                <a:lnTo>
                  <a:pt x="0" y="51374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1373" r="-33463" b="-1373"/>
            </a:stretch>
          </a:blipFill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16" name="Group 16"/>
          <p:cNvGrpSpPr/>
          <p:nvPr/>
        </p:nvGrpSpPr>
        <p:grpSpPr>
          <a:xfrm>
            <a:off x="1028700" y="2567668"/>
            <a:ext cx="4957909" cy="3086100"/>
            <a:chOff x="0" y="0"/>
            <a:chExt cx="1305787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305787" cy="812800"/>
            </a:xfrm>
            <a:custGeom>
              <a:avLst/>
              <a:gdLst/>
              <a:ahLst/>
              <a:cxnLst/>
              <a:rect l="l" t="t" r="r" b="b"/>
              <a:pathLst>
                <a:path w="1305787" h="812800">
                  <a:moveTo>
                    <a:pt x="0" y="0"/>
                  </a:moveTo>
                  <a:lnTo>
                    <a:pt x="1305787" y="0"/>
                  </a:lnTo>
                  <a:lnTo>
                    <a:pt x="130578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6665046" y="2567668"/>
            <a:ext cx="4957909" cy="3086100"/>
            <a:chOff x="0" y="0"/>
            <a:chExt cx="1305787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305787" cy="812800"/>
            </a:xfrm>
            <a:custGeom>
              <a:avLst/>
              <a:gdLst/>
              <a:ahLst/>
              <a:cxnLst/>
              <a:rect l="l" t="t" r="r" b="b"/>
              <a:pathLst>
                <a:path w="1305787" h="812800">
                  <a:moveTo>
                    <a:pt x="0" y="0"/>
                  </a:moveTo>
                  <a:lnTo>
                    <a:pt x="1305787" y="0"/>
                  </a:lnTo>
                  <a:lnTo>
                    <a:pt x="130578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6854170" y="2849608"/>
            <a:ext cx="4579661" cy="24174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1"/>
              </a:rPr>
              <a:t>2.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Ik zou een ouder met ALS zeker helpen, ook als ik dan soms minder met vrienden zou kunnen doen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28700" y="1383393"/>
            <a:ext cx="162306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Stellingen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2301391" y="2567668"/>
            <a:ext cx="4957909" cy="3086100"/>
            <a:chOff x="0" y="0"/>
            <a:chExt cx="1305787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305787" cy="812800"/>
            </a:xfrm>
            <a:custGeom>
              <a:avLst/>
              <a:gdLst/>
              <a:ahLst/>
              <a:cxnLst/>
              <a:rect l="l" t="t" r="r" b="b"/>
              <a:pathLst>
                <a:path w="1305787" h="812800">
                  <a:moveTo>
                    <a:pt x="0" y="0"/>
                  </a:moveTo>
                  <a:lnTo>
                    <a:pt x="1305787" y="0"/>
                  </a:lnTo>
                  <a:lnTo>
                    <a:pt x="130578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3846873" y="6115712"/>
            <a:ext cx="4957909" cy="3086100"/>
            <a:chOff x="0" y="0"/>
            <a:chExt cx="1305787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305787" cy="812800"/>
            </a:xfrm>
            <a:custGeom>
              <a:avLst/>
              <a:gdLst/>
              <a:ahLst/>
              <a:cxnLst/>
              <a:rect l="l" t="t" r="r" b="b"/>
              <a:pathLst>
                <a:path w="1305787" h="812800">
                  <a:moveTo>
                    <a:pt x="0" y="0"/>
                  </a:moveTo>
                  <a:lnTo>
                    <a:pt x="1305787" y="0"/>
                  </a:lnTo>
                  <a:lnTo>
                    <a:pt x="130578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483218" y="6115712"/>
            <a:ext cx="4957909" cy="3086100"/>
            <a:chOff x="0" y="0"/>
            <a:chExt cx="1305787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305787" cy="812800"/>
            </a:xfrm>
            <a:custGeom>
              <a:avLst/>
              <a:gdLst/>
              <a:ahLst/>
              <a:cxnLst/>
              <a:rect l="l" t="t" r="r" b="b"/>
              <a:pathLst>
                <a:path w="1305787" h="812800">
                  <a:moveTo>
                    <a:pt x="0" y="0"/>
                  </a:moveTo>
                  <a:lnTo>
                    <a:pt x="1305787" y="0"/>
                  </a:lnTo>
                  <a:lnTo>
                    <a:pt x="1305787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85725"/>
              <a:ext cx="812800" cy="8985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10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1217824" y="3087733"/>
            <a:ext cx="4579661" cy="194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1"/>
              </a:rPr>
              <a:t>1.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Ik zou een week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in het Glazen Huis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makkelijk volhouden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2490515" y="3087733"/>
            <a:ext cx="4579661" cy="194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1"/>
              </a:rPr>
              <a:t>3.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Ik zou het moeilijk vinden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om anderen om me heen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om hulp te vragen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9672342" y="6635777"/>
            <a:ext cx="4579661" cy="194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1"/>
              </a:rPr>
              <a:t>5.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Ik zou prima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kunnen leven zonder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te praten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035997" y="6635777"/>
            <a:ext cx="4579661" cy="1941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1"/>
              </a:rPr>
              <a:t>4.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Ik zou het niet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erg vinden om geholpen </a:t>
            </a:r>
          </a:p>
          <a:p>
            <a:pPr algn="ctr">
              <a:lnSpc>
                <a:spcPts val="3779"/>
              </a:lnSpc>
            </a:pPr>
            <a:r>
              <a:rPr lang="en-US" sz="2700">
                <a:solidFill>
                  <a:srgbClr val="FFFFFF"/>
                </a:solidFill>
                <a:latin typeface="Interstate 3"/>
              </a:rPr>
              <a:t>te moeten worden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9494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TextBox 3"/>
          <p:cNvSpPr txBox="1"/>
          <p:nvPr/>
        </p:nvSpPr>
        <p:spPr>
          <a:xfrm>
            <a:off x="0" y="4402138"/>
            <a:ext cx="18288000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  <a:spcBef>
                <a:spcPct val="0"/>
              </a:spcBef>
            </a:pPr>
            <a:r>
              <a:rPr lang="en-US" sz="6500">
                <a:solidFill>
                  <a:srgbClr val="FFFFFF"/>
                </a:solidFill>
                <a:latin typeface="Interstate 1"/>
              </a:rPr>
              <a:t>Ervaar wat ALS met je doet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351658" y="371240"/>
            <a:ext cx="10495658" cy="9630035"/>
          </a:xfrm>
          <a:custGeom>
            <a:avLst/>
            <a:gdLst/>
            <a:ahLst/>
            <a:cxnLst/>
            <a:rect l="l" t="t" r="r" b="b"/>
            <a:pathLst>
              <a:path w="10495658" h="9630035">
                <a:moveTo>
                  <a:pt x="0" y="0"/>
                </a:moveTo>
                <a:lnTo>
                  <a:pt x="10495658" y="0"/>
                </a:lnTo>
                <a:lnTo>
                  <a:pt x="10495658" y="9630035"/>
                </a:lnTo>
                <a:lnTo>
                  <a:pt x="0" y="96300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2292" b="-41230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" name="Group 3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TextBox 17"/>
          <p:cNvSpPr txBox="1"/>
          <p:nvPr/>
        </p:nvSpPr>
        <p:spPr>
          <a:xfrm>
            <a:off x="9144000" y="1383393"/>
            <a:ext cx="9144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Doe de test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102903" y="2674962"/>
            <a:ext cx="7156397" cy="917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Jullie gaan ervaren hoe het is om systematisch vragen te stellen: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550857" y="3825900"/>
            <a:ext cx="6708443" cy="3984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De één bedenkt een vraag voor de ander.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De ander bedenkt een antwoord, maar geeft het antwoord niet.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De vraagsteller moet door vragen te stellen achter het antwoord komen. 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Maar: de ander mag niet praten en moet op een andere manier het antwoord communiceren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Weet je het antwoord? Draai dan de rollen om.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102903" y="8039125"/>
            <a:ext cx="7156397" cy="47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2"/>
              </a:rPr>
              <a:t>Tip: denk goed na over de vragen die je stelt!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102903" y="3825900"/>
            <a:ext cx="6708443" cy="3984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1.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2.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3.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4.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5.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9494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t="-9259" b="-9259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TextBox 3"/>
          <p:cNvSpPr txBox="1"/>
          <p:nvPr/>
        </p:nvSpPr>
        <p:spPr>
          <a:xfrm>
            <a:off x="0" y="4402138"/>
            <a:ext cx="18288000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  <a:spcBef>
                <a:spcPct val="0"/>
              </a:spcBef>
            </a:pPr>
            <a:r>
              <a:rPr lang="en-US" sz="6500">
                <a:solidFill>
                  <a:srgbClr val="FFFFFF"/>
                </a:solidFill>
                <a:latin typeface="Interstate 1"/>
              </a:rPr>
              <a:t>Kom in actie!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>
            <a:off x="1028700" y="1837418"/>
            <a:ext cx="7571529" cy="5044531"/>
          </a:xfrm>
          <a:custGeom>
            <a:avLst/>
            <a:gdLst/>
            <a:ahLst/>
            <a:cxnLst/>
            <a:rect l="l" t="t" r="r" b="b"/>
            <a:pathLst>
              <a:path w="7571529" h="5044531">
                <a:moveTo>
                  <a:pt x="0" y="0"/>
                </a:moveTo>
                <a:lnTo>
                  <a:pt x="7571529" y="0"/>
                </a:lnTo>
                <a:lnTo>
                  <a:pt x="7571529" y="5044531"/>
                </a:lnTo>
                <a:lnTo>
                  <a:pt x="0" y="50445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93" b="-93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Freeform 17"/>
          <p:cNvSpPr/>
          <p:nvPr/>
        </p:nvSpPr>
        <p:spPr>
          <a:xfrm>
            <a:off x="968057" y="7211170"/>
            <a:ext cx="1501795" cy="978044"/>
          </a:xfrm>
          <a:custGeom>
            <a:avLst/>
            <a:gdLst/>
            <a:ahLst/>
            <a:cxnLst/>
            <a:rect l="l" t="t" r="r" b="b"/>
            <a:pathLst>
              <a:path w="1501795" h="978044">
                <a:moveTo>
                  <a:pt x="0" y="0"/>
                </a:moveTo>
                <a:lnTo>
                  <a:pt x="1501794" y="0"/>
                </a:lnTo>
                <a:lnTo>
                  <a:pt x="1501794" y="978043"/>
                </a:lnTo>
                <a:lnTo>
                  <a:pt x="0" y="9780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8" name="Freeform 18"/>
          <p:cNvSpPr/>
          <p:nvPr/>
        </p:nvSpPr>
        <p:spPr>
          <a:xfrm>
            <a:off x="3031538" y="7211170"/>
            <a:ext cx="1501795" cy="978044"/>
          </a:xfrm>
          <a:custGeom>
            <a:avLst/>
            <a:gdLst/>
            <a:ahLst/>
            <a:cxnLst/>
            <a:rect l="l" t="t" r="r" b="b"/>
            <a:pathLst>
              <a:path w="1501795" h="978044">
                <a:moveTo>
                  <a:pt x="0" y="0"/>
                </a:moveTo>
                <a:lnTo>
                  <a:pt x="1501795" y="0"/>
                </a:lnTo>
                <a:lnTo>
                  <a:pt x="1501795" y="978043"/>
                </a:lnTo>
                <a:lnTo>
                  <a:pt x="0" y="9780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9" name="Freeform 19"/>
          <p:cNvSpPr/>
          <p:nvPr/>
        </p:nvSpPr>
        <p:spPr>
          <a:xfrm>
            <a:off x="5095308" y="7211170"/>
            <a:ext cx="1501795" cy="978044"/>
          </a:xfrm>
          <a:custGeom>
            <a:avLst/>
            <a:gdLst/>
            <a:ahLst/>
            <a:cxnLst/>
            <a:rect l="l" t="t" r="r" b="b"/>
            <a:pathLst>
              <a:path w="1501795" h="978044">
                <a:moveTo>
                  <a:pt x="0" y="0"/>
                </a:moveTo>
                <a:lnTo>
                  <a:pt x="1501795" y="0"/>
                </a:lnTo>
                <a:lnTo>
                  <a:pt x="1501795" y="978043"/>
                </a:lnTo>
                <a:lnTo>
                  <a:pt x="0" y="9780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0" name="Freeform 20"/>
          <p:cNvSpPr/>
          <p:nvPr/>
        </p:nvSpPr>
        <p:spPr>
          <a:xfrm>
            <a:off x="7159078" y="7211170"/>
            <a:ext cx="1501795" cy="978044"/>
          </a:xfrm>
          <a:custGeom>
            <a:avLst/>
            <a:gdLst/>
            <a:ahLst/>
            <a:cxnLst/>
            <a:rect l="l" t="t" r="r" b="b"/>
            <a:pathLst>
              <a:path w="1501795" h="978044">
                <a:moveTo>
                  <a:pt x="0" y="0"/>
                </a:moveTo>
                <a:lnTo>
                  <a:pt x="1501795" y="0"/>
                </a:lnTo>
                <a:lnTo>
                  <a:pt x="1501795" y="978043"/>
                </a:lnTo>
                <a:lnTo>
                  <a:pt x="0" y="97804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1" name="Freeform 21"/>
          <p:cNvSpPr/>
          <p:nvPr/>
        </p:nvSpPr>
        <p:spPr>
          <a:xfrm>
            <a:off x="2488901" y="7659489"/>
            <a:ext cx="462728" cy="139975"/>
          </a:xfrm>
          <a:custGeom>
            <a:avLst/>
            <a:gdLst/>
            <a:ahLst/>
            <a:cxnLst/>
            <a:rect l="l" t="t" r="r" b="b"/>
            <a:pathLst>
              <a:path w="462728" h="139975">
                <a:moveTo>
                  <a:pt x="0" y="0"/>
                </a:moveTo>
                <a:lnTo>
                  <a:pt x="462728" y="0"/>
                </a:lnTo>
                <a:lnTo>
                  <a:pt x="462728" y="139975"/>
                </a:lnTo>
                <a:lnTo>
                  <a:pt x="0" y="1399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2" name="TextBox 22"/>
          <p:cNvSpPr txBox="1"/>
          <p:nvPr/>
        </p:nvSpPr>
        <p:spPr>
          <a:xfrm>
            <a:off x="9144000" y="1383393"/>
            <a:ext cx="9144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Brainstorm - Deel 1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102903" y="2778150"/>
            <a:ext cx="6708443" cy="3546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1.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2.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3.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0550857" y="2778150"/>
            <a:ext cx="6708443" cy="5299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Maak groepjes van vier.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Jullie krijgen een reeks van 5 foto's te zien. Elke foto is 30 seconden zichtbaar.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Noem alle woorden op die in jullie opkomen en waar dit dit mee associeert. Eén iemand noteert alle woorden op een A4-papier.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Deze woorden heb je straks nodig bij de brainstorm over actie-ideeën.</a:t>
            </a:r>
          </a:p>
        </p:txBody>
      </p:sp>
      <p:sp>
        <p:nvSpPr>
          <p:cNvPr id="25" name="Freeform 25"/>
          <p:cNvSpPr/>
          <p:nvPr/>
        </p:nvSpPr>
        <p:spPr>
          <a:xfrm>
            <a:off x="4583101" y="7630204"/>
            <a:ext cx="462728" cy="139975"/>
          </a:xfrm>
          <a:custGeom>
            <a:avLst/>
            <a:gdLst/>
            <a:ahLst/>
            <a:cxnLst/>
            <a:rect l="l" t="t" r="r" b="b"/>
            <a:pathLst>
              <a:path w="462728" h="139975">
                <a:moveTo>
                  <a:pt x="0" y="0"/>
                </a:moveTo>
                <a:lnTo>
                  <a:pt x="462728" y="0"/>
                </a:lnTo>
                <a:lnTo>
                  <a:pt x="462728" y="139975"/>
                </a:lnTo>
                <a:lnTo>
                  <a:pt x="0" y="1399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6" name="Freeform 26"/>
          <p:cNvSpPr/>
          <p:nvPr/>
        </p:nvSpPr>
        <p:spPr>
          <a:xfrm>
            <a:off x="6644728" y="7630204"/>
            <a:ext cx="462728" cy="139975"/>
          </a:xfrm>
          <a:custGeom>
            <a:avLst/>
            <a:gdLst/>
            <a:ahLst/>
            <a:cxnLst/>
            <a:rect l="l" t="t" r="r" b="b"/>
            <a:pathLst>
              <a:path w="462728" h="139975">
                <a:moveTo>
                  <a:pt x="0" y="0"/>
                </a:moveTo>
                <a:lnTo>
                  <a:pt x="462728" y="0"/>
                </a:lnTo>
                <a:lnTo>
                  <a:pt x="462728" y="139975"/>
                </a:lnTo>
                <a:lnTo>
                  <a:pt x="0" y="1399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27" name="TextBox 27"/>
          <p:cNvSpPr txBox="1"/>
          <p:nvPr/>
        </p:nvSpPr>
        <p:spPr>
          <a:xfrm>
            <a:off x="1335652" y="7507469"/>
            <a:ext cx="766604" cy="31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699">
                <a:solidFill>
                  <a:srgbClr val="000000"/>
                </a:solidFill>
                <a:latin typeface="Interstate 3"/>
              </a:rPr>
              <a:t>groente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428106" y="7507469"/>
            <a:ext cx="708660" cy="31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699">
                <a:solidFill>
                  <a:srgbClr val="000000"/>
                </a:solidFill>
                <a:latin typeface="Interstate 3"/>
              </a:rPr>
              <a:t>gezond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5470762" y="7507469"/>
            <a:ext cx="750887" cy="31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699">
                <a:solidFill>
                  <a:srgbClr val="000000"/>
                </a:solidFill>
                <a:latin typeface="Interstate 3"/>
              </a:rPr>
              <a:t>sporten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576562" y="7507469"/>
            <a:ext cx="722947" cy="318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79"/>
              </a:lnSpc>
            </a:pPr>
            <a:r>
              <a:rPr lang="en-US" sz="1699">
                <a:solidFill>
                  <a:srgbClr val="000000"/>
                </a:solidFill>
                <a:latin typeface="Interstate 3"/>
              </a:rPr>
              <a:t>voetbal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>
            <a:off x="3982829" y="1682750"/>
            <a:ext cx="10322341" cy="7367571"/>
          </a:xfrm>
          <a:custGeom>
            <a:avLst/>
            <a:gdLst/>
            <a:ahLst/>
            <a:cxnLst/>
            <a:rect l="l" t="t" r="r" b="b"/>
            <a:pathLst>
              <a:path w="10322341" h="7367571">
                <a:moveTo>
                  <a:pt x="0" y="0"/>
                </a:moveTo>
                <a:lnTo>
                  <a:pt x="10322342" y="0"/>
                </a:lnTo>
                <a:lnTo>
                  <a:pt x="10322342" y="7367571"/>
                </a:lnTo>
                <a:lnTo>
                  <a:pt x="0" y="73675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TextBox 17"/>
          <p:cNvSpPr txBox="1"/>
          <p:nvPr/>
        </p:nvSpPr>
        <p:spPr>
          <a:xfrm>
            <a:off x="0" y="650875"/>
            <a:ext cx="18288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Foto 1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>
            <a:off x="3982829" y="1682750"/>
            <a:ext cx="10322341" cy="7367571"/>
          </a:xfrm>
          <a:custGeom>
            <a:avLst/>
            <a:gdLst/>
            <a:ahLst/>
            <a:cxnLst/>
            <a:rect l="l" t="t" r="r" b="b"/>
            <a:pathLst>
              <a:path w="10322341" h="7367571">
                <a:moveTo>
                  <a:pt x="0" y="0"/>
                </a:moveTo>
                <a:lnTo>
                  <a:pt x="10322342" y="0"/>
                </a:lnTo>
                <a:lnTo>
                  <a:pt x="10322342" y="7367571"/>
                </a:lnTo>
                <a:lnTo>
                  <a:pt x="0" y="73675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867" r="-3867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TextBox 17"/>
          <p:cNvSpPr txBox="1"/>
          <p:nvPr/>
        </p:nvSpPr>
        <p:spPr>
          <a:xfrm>
            <a:off x="0" y="650875"/>
            <a:ext cx="18288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Foto 2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>
            <a:off x="3982829" y="1682750"/>
            <a:ext cx="10322341" cy="7367571"/>
          </a:xfrm>
          <a:custGeom>
            <a:avLst/>
            <a:gdLst/>
            <a:ahLst/>
            <a:cxnLst/>
            <a:rect l="l" t="t" r="r" b="b"/>
            <a:pathLst>
              <a:path w="10322341" h="7367571">
                <a:moveTo>
                  <a:pt x="0" y="0"/>
                </a:moveTo>
                <a:lnTo>
                  <a:pt x="10322342" y="0"/>
                </a:lnTo>
                <a:lnTo>
                  <a:pt x="10322342" y="7367571"/>
                </a:lnTo>
                <a:lnTo>
                  <a:pt x="0" y="73675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64" r="-3564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TextBox 17"/>
          <p:cNvSpPr txBox="1"/>
          <p:nvPr/>
        </p:nvSpPr>
        <p:spPr>
          <a:xfrm>
            <a:off x="0" y="650875"/>
            <a:ext cx="18288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Foto 3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>
            <a:off x="3982829" y="1682750"/>
            <a:ext cx="10322341" cy="7367571"/>
          </a:xfrm>
          <a:custGeom>
            <a:avLst/>
            <a:gdLst/>
            <a:ahLst/>
            <a:cxnLst/>
            <a:rect l="l" t="t" r="r" b="b"/>
            <a:pathLst>
              <a:path w="10322341" h="7367571">
                <a:moveTo>
                  <a:pt x="0" y="0"/>
                </a:moveTo>
                <a:lnTo>
                  <a:pt x="10322342" y="0"/>
                </a:lnTo>
                <a:lnTo>
                  <a:pt x="10322342" y="7367571"/>
                </a:lnTo>
                <a:lnTo>
                  <a:pt x="0" y="73675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7989" r="-7989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TextBox 17"/>
          <p:cNvSpPr txBox="1"/>
          <p:nvPr/>
        </p:nvSpPr>
        <p:spPr>
          <a:xfrm>
            <a:off x="0" y="650875"/>
            <a:ext cx="18288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Foto 4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9494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t="-9259" b="-9259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TextBox 3"/>
          <p:cNvSpPr txBox="1"/>
          <p:nvPr/>
        </p:nvSpPr>
        <p:spPr>
          <a:xfrm>
            <a:off x="0" y="3962937"/>
            <a:ext cx="18288000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  <a:spcBef>
                <a:spcPct val="0"/>
              </a:spcBef>
            </a:pPr>
            <a:r>
              <a:rPr lang="en-US" sz="6500">
                <a:solidFill>
                  <a:srgbClr val="FFFFFF"/>
                </a:solidFill>
                <a:latin typeface="Interstate 1"/>
              </a:rPr>
              <a:t>Welkom!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5381228" y="5219163"/>
            <a:ext cx="7525544" cy="857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  <a:spcBef>
                <a:spcPct val="0"/>
              </a:spcBef>
            </a:pPr>
            <a:r>
              <a:rPr lang="en-US" sz="4500">
                <a:solidFill>
                  <a:srgbClr val="FFFFFF"/>
                </a:solidFill>
                <a:latin typeface="Interstate 2"/>
              </a:rPr>
              <a:t>Wat gaan we doen vandaag?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>
            <a:off x="3982829" y="1682750"/>
            <a:ext cx="10322341" cy="7367571"/>
          </a:xfrm>
          <a:custGeom>
            <a:avLst/>
            <a:gdLst/>
            <a:ahLst/>
            <a:cxnLst/>
            <a:rect l="l" t="t" r="r" b="b"/>
            <a:pathLst>
              <a:path w="10322341" h="7367571">
                <a:moveTo>
                  <a:pt x="0" y="0"/>
                </a:moveTo>
                <a:lnTo>
                  <a:pt x="10322342" y="0"/>
                </a:lnTo>
                <a:lnTo>
                  <a:pt x="10322342" y="7367571"/>
                </a:lnTo>
                <a:lnTo>
                  <a:pt x="0" y="73675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64" r="-3564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TextBox 17"/>
          <p:cNvSpPr txBox="1"/>
          <p:nvPr/>
        </p:nvSpPr>
        <p:spPr>
          <a:xfrm>
            <a:off x="0" y="650875"/>
            <a:ext cx="18288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Foto 5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TextBox 16"/>
          <p:cNvSpPr txBox="1"/>
          <p:nvPr/>
        </p:nvSpPr>
        <p:spPr>
          <a:xfrm>
            <a:off x="0" y="1383393"/>
            <a:ext cx="18288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Brainstorm - Deel 2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2778150"/>
            <a:ext cx="15782646" cy="5299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endParaRPr/>
          </a:p>
          <a:p>
            <a:pPr>
              <a:lnSpc>
                <a:spcPts val="3499"/>
              </a:lnSpc>
            </a:pPr>
            <a:endParaRPr/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1.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2.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8C00"/>
                </a:solidFill>
                <a:latin typeface="Interstate 2"/>
              </a:rPr>
              <a:t>3.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  <a:p>
            <a:pPr>
              <a:lnSpc>
                <a:spcPts val="3499"/>
              </a:lnSpc>
            </a:pPr>
            <a:endParaRPr lang="en-US" sz="2499">
              <a:solidFill>
                <a:srgbClr val="FF8C00"/>
              </a:solidFill>
              <a:latin typeface="Interstate 2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479783" y="2778150"/>
            <a:ext cx="15779517" cy="573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Je krijgt nu 10 minuten de tijd om actie-ideeën te bedenken voor 3FM Serious Request. Doe dit als volgt: 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Gebruik de woorden die je hebt opgeschreven. Om bij het eerder gebruikte voorbeeld te blijven:  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bloemkool - groente - gezond - sportschool - voetbal - spieren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Kies het woord uit dat jou het meest aanspreekt. Bijvoorbeeld: ‘voetbal’.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Probeer rondom dit woord acties te bedenken. Bijvoorbeeld bij het woord ‘voetbal’: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Een voetbaltoernooi in de nacht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Voetballen met bejaarden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Tienduizend keer de bal hooghouden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Schrijf de actie-ideeën op een post-it. Schrijf ze zo op dat anderen ze zonder context kunnen begrijpen.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16" name="Group 16"/>
          <p:cNvGrpSpPr/>
          <p:nvPr/>
        </p:nvGrpSpPr>
        <p:grpSpPr>
          <a:xfrm>
            <a:off x="1028700" y="2882925"/>
            <a:ext cx="7113318" cy="5020092"/>
            <a:chOff x="0" y="0"/>
            <a:chExt cx="9484424" cy="669345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9484424" cy="6693456"/>
            </a:xfrm>
            <a:custGeom>
              <a:avLst/>
              <a:gdLst/>
              <a:ahLst/>
              <a:cxnLst/>
              <a:rect l="l" t="t" r="r" b="b"/>
              <a:pathLst>
                <a:path w="9484424" h="6693456">
                  <a:moveTo>
                    <a:pt x="0" y="0"/>
                  </a:moveTo>
                  <a:lnTo>
                    <a:pt x="9484424" y="0"/>
                  </a:lnTo>
                  <a:lnTo>
                    <a:pt x="9484424" y="6693456"/>
                  </a:lnTo>
                  <a:lnTo>
                    <a:pt x="0" y="66934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20848" b="-20848"/>
              </a:stretch>
            </a:blipFill>
          </p:spPr>
          <p:txBody>
            <a:bodyPr/>
            <a:lstStyle/>
            <a:p>
              <a:endParaRPr lang="nl-NL"/>
            </a:p>
          </p:txBody>
        </p:sp>
        <p:grpSp>
          <p:nvGrpSpPr>
            <p:cNvPr id="18" name="Group 18"/>
            <p:cNvGrpSpPr/>
            <p:nvPr/>
          </p:nvGrpSpPr>
          <p:grpSpPr>
            <a:xfrm>
              <a:off x="3549567" y="5527504"/>
              <a:ext cx="567892" cy="589223"/>
              <a:chOff x="0" y="0"/>
              <a:chExt cx="112176" cy="11639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112176" cy="116390"/>
              </a:xfrm>
              <a:custGeom>
                <a:avLst/>
                <a:gdLst/>
                <a:ahLst/>
                <a:cxnLst/>
                <a:rect l="l" t="t" r="r" b="b"/>
                <a:pathLst>
                  <a:path w="112176" h="116390">
                    <a:moveTo>
                      <a:pt x="0" y="0"/>
                    </a:moveTo>
                    <a:lnTo>
                      <a:pt x="112176" y="0"/>
                    </a:lnTo>
                    <a:lnTo>
                      <a:pt x="112176" y="116390"/>
                    </a:lnTo>
                    <a:lnTo>
                      <a:pt x="0" y="116390"/>
                    </a:lnTo>
                    <a:close/>
                  </a:path>
                </a:pathLst>
              </a:custGeom>
              <a:solidFill>
                <a:srgbClr val="FF8C00"/>
              </a:solidFill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104775"/>
                <a:ext cx="812800" cy="9175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499"/>
                  </a:lnSpc>
                </a:pPr>
                <a:endParaRPr/>
              </a:p>
            </p:txBody>
          </p:sp>
        </p:grpSp>
      </p:grpSp>
      <p:sp>
        <p:nvSpPr>
          <p:cNvPr id="21" name="TextBox 21"/>
          <p:cNvSpPr txBox="1"/>
          <p:nvPr/>
        </p:nvSpPr>
        <p:spPr>
          <a:xfrm>
            <a:off x="8346258" y="1359992"/>
            <a:ext cx="914400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Brainstorm - Deel 3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102903" y="2778150"/>
            <a:ext cx="7156397" cy="3546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 dirty="0">
                <a:solidFill>
                  <a:srgbClr val="000000"/>
                </a:solidFill>
                <a:latin typeface="Interstate 3"/>
              </a:rPr>
              <a:t>Je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krijgt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nu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vijf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punten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(stickers) die je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plakt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bij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de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ideeën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van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anderen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die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jij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het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beste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vindt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.</a:t>
            </a:r>
          </a:p>
          <a:p>
            <a:pPr>
              <a:lnSpc>
                <a:spcPts val="3499"/>
              </a:lnSpc>
            </a:pPr>
            <a:endParaRPr lang="en-US" sz="2499" dirty="0">
              <a:solidFill>
                <a:srgbClr val="000000"/>
              </a:solidFill>
              <a:latin typeface="Interstate 3"/>
            </a:endParaRPr>
          </a:p>
          <a:p>
            <a:pPr>
              <a:lnSpc>
                <a:spcPts val="3499"/>
              </a:lnSpc>
            </a:pPr>
            <a:r>
              <a:rPr lang="en-US" sz="2499" dirty="0" err="1">
                <a:solidFill>
                  <a:srgbClr val="000000"/>
                </a:solidFill>
                <a:latin typeface="Interstate 1"/>
              </a:rPr>
              <a:t>Welke</a:t>
            </a:r>
            <a:r>
              <a:rPr lang="en-US" sz="2499" dirty="0">
                <a:solidFill>
                  <a:srgbClr val="000000"/>
                </a:solidFill>
                <a:latin typeface="Interstate 1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1"/>
              </a:rPr>
              <a:t>ideeën</a:t>
            </a:r>
            <a:r>
              <a:rPr lang="en-US" sz="2499" dirty="0">
                <a:solidFill>
                  <a:srgbClr val="000000"/>
                </a:solidFill>
                <a:latin typeface="Interstate 1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1"/>
              </a:rPr>
              <a:t>hebben</a:t>
            </a:r>
            <a:r>
              <a:rPr lang="en-US" sz="2499" dirty="0">
                <a:solidFill>
                  <a:srgbClr val="000000"/>
                </a:solidFill>
                <a:latin typeface="Interstate 1"/>
              </a:rPr>
              <a:t> de </a:t>
            </a:r>
            <a:r>
              <a:rPr lang="en-US" sz="2499" dirty="0" err="1">
                <a:solidFill>
                  <a:srgbClr val="000000"/>
                </a:solidFill>
                <a:latin typeface="Interstate 1"/>
              </a:rPr>
              <a:t>meeste</a:t>
            </a:r>
            <a:r>
              <a:rPr lang="en-US" sz="2499" dirty="0">
                <a:solidFill>
                  <a:srgbClr val="000000"/>
                </a:solidFill>
                <a:latin typeface="Interstate 1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1"/>
              </a:rPr>
              <a:t>punten</a:t>
            </a:r>
            <a:r>
              <a:rPr lang="en-US" sz="2499" dirty="0">
                <a:solidFill>
                  <a:srgbClr val="000000"/>
                </a:solidFill>
                <a:latin typeface="Interstate 1"/>
              </a:rPr>
              <a:t>?</a:t>
            </a:r>
          </a:p>
          <a:p>
            <a:pPr>
              <a:lnSpc>
                <a:spcPts val="3499"/>
              </a:lnSpc>
            </a:pPr>
            <a:endParaRPr lang="en-US" sz="2499" dirty="0">
              <a:solidFill>
                <a:srgbClr val="000000"/>
              </a:solidFill>
              <a:latin typeface="Interstate 1"/>
            </a:endParaRPr>
          </a:p>
          <a:p>
            <a:pPr>
              <a:lnSpc>
                <a:spcPts val="3499"/>
              </a:lnSpc>
            </a:pPr>
            <a:r>
              <a:rPr lang="en-US" sz="2499" dirty="0">
                <a:solidFill>
                  <a:srgbClr val="000000"/>
                </a:solidFill>
                <a:latin typeface="Interstate 3"/>
              </a:rPr>
              <a:t>De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drie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ideeën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met de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hoogste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score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worden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klassikaal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verder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toegelicht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door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degene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die het idee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heeft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Interstate 3"/>
              </a:rPr>
              <a:t>bedacht</a:t>
            </a:r>
            <a:r>
              <a:rPr lang="en-US" sz="2499" dirty="0">
                <a:solidFill>
                  <a:srgbClr val="000000"/>
                </a:solidFill>
                <a:latin typeface="Interstate 3"/>
              </a:rPr>
              <a:t>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31915" y="371240"/>
            <a:ext cx="10495658" cy="9630035"/>
          </a:xfrm>
          <a:custGeom>
            <a:avLst/>
            <a:gdLst/>
            <a:ahLst/>
            <a:cxnLst/>
            <a:rect l="l" t="t" r="r" b="b"/>
            <a:pathLst>
              <a:path w="10495658" h="9630035">
                <a:moveTo>
                  <a:pt x="0" y="0"/>
                </a:moveTo>
                <a:lnTo>
                  <a:pt x="10495658" y="0"/>
                </a:lnTo>
                <a:lnTo>
                  <a:pt x="10495658" y="9630035"/>
                </a:lnTo>
                <a:lnTo>
                  <a:pt x="0" y="96300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r="-14690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" name="Group 3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TextBox 17"/>
          <p:cNvSpPr txBox="1"/>
          <p:nvPr/>
        </p:nvSpPr>
        <p:spPr>
          <a:xfrm>
            <a:off x="10710840" y="1383393"/>
            <a:ext cx="6548460" cy="831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Haal geld op door...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710840" y="3472543"/>
            <a:ext cx="6548460" cy="3984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Een kerstmarkt, sportwedstrijd, talentenjacht, bakwedstrijd, marathon, buurt- of klassenfeest te organiseren.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Of door een zangoptreden met kerstliedjes te organiseren of een pubquiz, bingoavond of filmavond te houden bij jou op school. 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Je mag zo creatief zijn als je zelf wil!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31915" y="371240"/>
            <a:ext cx="10495658" cy="9630035"/>
          </a:xfrm>
          <a:custGeom>
            <a:avLst/>
            <a:gdLst/>
            <a:ahLst/>
            <a:cxnLst/>
            <a:rect l="l" t="t" r="r" b="b"/>
            <a:pathLst>
              <a:path w="10495658" h="9630035">
                <a:moveTo>
                  <a:pt x="0" y="0"/>
                </a:moveTo>
                <a:lnTo>
                  <a:pt x="10495658" y="0"/>
                </a:lnTo>
                <a:lnTo>
                  <a:pt x="10495658" y="9630035"/>
                </a:lnTo>
                <a:lnTo>
                  <a:pt x="0" y="96300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814" r="-18814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" name="Group 3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TextBox 17"/>
          <p:cNvSpPr txBox="1"/>
          <p:nvPr/>
        </p:nvSpPr>
        <p:spPr>
          <a:xfrm>
            <a:off x="10710840" y="1383393"/>
            <a:ext cx="6548460" cy="153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Kom jij met jouw klas in actie?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710840" y="3472543"/>
            <a:ext cx="6548460" cy="1793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We hebben al een actiepagina voor jullie aangemaakt! Ga naar: 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FF8C01"/>
                </a:solidFill>
                <a:latin typeface="Interstate 3"/>
              </a:rPr>
              <a:t>npo3fm.nl/kominactie/acties/...............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9494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0"/>
            </a:blip>
            <a:stretch>
              <a:fillRect t="-9259" b="-9259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TextBox 3"/>
          <p:cNvSpPr txBox="1"/>
          <p:nvPr/>
        </p:nvSpPr>
        <p:spPr>
          <a:xfrm>
            <a:off x="0" y="4402138"/>
            <a:ext cx="18288000" cy="1235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100"/>
              </a:lnSpc>
              <a:spcBef>
                <a:spcPct val="0"/>
              </a:spcBef>
            </a:pPr>
            <a:r>
              <a:rPr lang="en-US" sz="6500">
                <a:solidFill>
                  <a:srgbClr val="FFFFFF"/>
                </a:solidFill>
                <a:latin typeface="Interstate 1"/>
              </a:rPr>
              <a:t>Even voorstellen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59" b="-9259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" name="Group 3"/>
          <p:cNvGrpSpPr/>
          <p:nvPr/>
        </p:nvGrpSpPr>
        <p:grpSpPr>
          <a:xfrm>
            <a:off x="4030822" y="7466381"/>
            <a:ext cx="10108385" cy="1274417"/>
            <a:chOff x="0" y="0"/>
            <a:chExt cx="13477846" cy="1699223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3477846" cy="1699223"/>
              <a:chOff x="0" y="0"/>
              <a:chExt cx="2662291" cy="335649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662291" cy="335649"/>
              </a:xfrm>
              <a:custGeom>
                <a:avLst/>
                <a:gdLst/>
                <a:ahLst/>
                <a:cxnLst/>
                <a:rect l="l" t="t" r="r" b="b"/>
                <a:pathLst>
                  <a:path w="2662291" h="335649">
                    <a:moveTo>
                      <a:pt x="0" y="0"/>
                    </a:moveTo>
                    <a:lnTo>
                      <a:pt x="2662291" y="0"/>
                    </a:lnTo>
                    <a:lnTo>
                      <a:pt x="2662291" y="335649"/>
                    </a:lnTo>
                    <a:lnTo>
                      <a:pt x="0" y="335649"/>
                    </a:lnTo>
                    <a:close/>
                  </a:path>
                </a:pathLst>
              </a:custGeom>
              <a:solidFill>
                <a:srgbClr val="FF8C00"/>
              </a:solidFill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10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996103" y="158300"/>
              <a:ext cx="11642937" cy="11032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12"/>
                </a:lnSpc>
              </a:pPr>
              <a:r>
                <a:rPr lang="en-US" sz="5008" u="sng" dirty="0" err="1">
                  <a:solidFill>
                    <a:schemeClr val="bg1"/>
                  </a:solidFill>
                  <a:latin typeface="Interstate 1"/>
                  <a:hlinkClick r:id="rId4" tooltip="https://www.youtube.com/watch?v=bgZPnLXsxfU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Bekijk</a:t>
              </a:r>
              <a:r>
                <a:rPr lang="en-US" sz="5008" u="sng" dirty="0">
                  <a:solidFill>
                    <a:schemeClr val="bg1"/>
                  </a:solidFill>
                  <a:latin typeface="Interstate 1"/>
                  <a:hlinkClick r:id="rId4" tooltip="https://www.youtube.com/watch?v=bgZPnLXsxfU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het </a:t>
              </a:r>
              <a:r>
                <a:rPr lang="en-US" sz="5008" u="sng" dirty="0" err="1">
                  <a:solidFill>
                    <a:schemeClr val="bg1"/>
                  </a:solidFill>
                  <a:latin typeface="Interstate 1"/>
                  <a:hlinkClick r:id="rId4" tooltip="https://www.youtube.com/watch?v=bgZPnLXsxfU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filmpje</a:t>
              </a:r>
              <a:r>
                <a:rPr lang="en-US" sz="5008" u="sng" dirty="0">
                  <a:solidFill>
                    <a:schemeClr val="bg1"/>
                  </a:solidFill>
                  <a:latin typeface="Interstate 1"/>
                  <a:hlinkClick r:id="rId4" tooltip="https://www.youtube.com/watch?v=bgZPnLXsxfU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van Sophie</a:t>
              </a: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31915" y="371240"/>
            <a:ext cx="10495658" cy="9630035"/>
          </a:xfrm>
          <a:custGeom>
            <a:avLst/>
            <a:gdLst/>
            <a:ahLst/>
            <a:cxnLst/>
            <a:rect l="l" t="t" r="r" b="b"/>
            <a:pathLst>
              <a:path w="10495658" h="9630035">
                <a:moveTo>
                  <a:pt x="0" y="0"/>
                </a:moveTo>
                <a:lnTo>
                  <a:pt x="10495658" y="0"/>
                </a:lnTo>
                <a:lnTo>
                  <a:pt x="10495658" y="9630035"/>
                </a:lnTo>
                <a:lnTo>
                  <a:pt x="0" y="96300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814" r="-18814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" name="Group 3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TextBox 17"/>
          <p:cNvSpPr txBox="1"/>
          <p:nvPr/>
        </p:nvSpPr>
        <p:spPr>
          <a:xfrm>
            <a:off x="10710840" y="1383393"/>
            <a:ext cx="6548460" cy="153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3FM Serious Request</a:t>
            </a:r>
          </a:p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in actie voor ALS!  ​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710840" y="3472543"/>
            <a:ext cx="6548460" cy="5299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Het Glazen Huis van 3FM Serious Request staat dit jaar op de Grote Markt in Nijmegen.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Drie 3FM-dj's voeren een week lang actie en mogen het Glazen Huis niet uit.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Ze kunnen niet vrij bewegen, net als bij mensen die leven met ALS.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Daarom zamelen we dit jaar geld in voor de strijd tegen ALS!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600651"/>
            <a:ext cx="9663743" cy="6442495"/>
          </a:xfrm>
          <a:custGeom>
            <a:avLst/>
            <a:gdLst/>
            <a:ahLst/>
            <a:cxnLst/>
            <a:rect l="l" t="t" r="r" b="b"/>
            <a:pathLst>
              <a:path w="9663743" h="6442495">
                <a:moveTo>
                  <a:pt x="0" y="0"/>
                </a:moveTo>
                <a:lnTo>
                  <a:pt x="9663743" y="0"/>
                </a:lnTo>
                <a:lnTo>
                  <a:pt x="9663743" y="6442496"/>
                </a:lnTo>
                <a:lnTo>
                  <a:pt x="0" y="64424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3" name="Freeform 3"/>
          <p:cNvSpPr/>
          <p:nvPr/>
        </p:nvSpPr>
        <p:spPr>
          <a:xfrm>
            <a:off x="-47128" y="0"/>
            <a:ext cx="4703183" cy="5305348"/>
          </a:xfrm>
          <a:custGeom>
            <a:avLst/>
            <a:gdLst/>
            <a:ahLst/>
            <a:cxnLst/>
            <a:rect l="l" t="t" r="r" b="b"/>
            <a:pathLst>
              <a:path w="7962998" h="5305348">
                <a:moveTo>
                  <a:pt x="0" y="0"/>
                </a:moveTo>
                <a:lnTo>
                  <a:pt x="7962998" y="0"/>
                </a:lnTo>
                <a:lnTo>
                  <a:pt x="7962998" y="5305348"/>
                </a:lnTo>
                <a:lnTo>
                  <a:pt x="0" y="53053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69310"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4" name="Freeform 4"/>
          <p:cNvSpPr/>
          <p:nvPr/>
        </p:nvSpPr>
        <p:spPr>
          <a:xfrm>
            <a:off x="4960560" y="371240"/>
            <a:ext cx="4703183" cy="4934108"/>
          </a:xfrm>
          <a:custGeom>
            <a:avLst/>
            <a:gdLst/>
            <a:ahLst/>
            <a:cxnLst/>
            <a:rect l="l" t="t" r="r" b="b"/>
            <a:pathLst>
              <a:path w="4703183" h="4934108">
                <a:moveTo>
                  <a:pt x="0" y="0"/>
                </a:moveTo>
                <a:lnTo>
                  <a:pt x="4703183" y="0"/>
                </a:lnTo>
                <a:lnTo>
                  <a:pt x="4703183" y="4934108"/>
                </a:lnTo>
                <a:lnTo>
                  <a:pt x="0" y="493410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8573" r="-28791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5" name="Group 5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8" name="Freeform 18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9" name="TextBox 19"/>
          <p:cNvSpPr txBox="1"/>
          <p:nvPr/>
        </p:nvSpPr>
        <p:spPr>
          <a:xfrm>
            <a:off x="10710840" y="1383393"/>
            <a:ext cx="6548460" cy="153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Tijdens de week van </a:t>
            </a:r>
          </a:p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het Glazen Huis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710840" y="3472543"/>
            <a:ext cx="6548460" cy="4899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Live uitzendingen met bijzondere verhalen​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Vele (muziek)optredens van bekende artiesten 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Actievoerders en scholieren die de cheque van hun actie komen brengen​</a:t>
            </a:r>
          </a:p>
          <a:p>
            <a:pPr>
              <a:lnSpc>
                <a:spcPts val="3499"/>
              </a:lnSpc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​</a:t>
            </a: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Tienduizenden bezoekers die bij het Glazen Huis komen kijken ​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831915" y="371240"/>
            <a:ext cx="10495658" cy="9630035"/>
          </a:xfrm>
          <a:custGeom>
            <a:avLst/>
            <a:gdLst/>
            <a:ahLst/>
            <a:cxnLst/>
            <a:rect l="l" t="t" r="r" b="b"/>
            <a:pathLst>
              <a:path w="10495658" h="9630035">
                <a:moveTo>
                  <a:pt x="0" y="0"/>
                </a:moveTo>
                <a:lnTo>
                  <a:pt x="10495658" y="0"/>
                </a:lnTo>
                <a:lnTo>
                  <a:pt x="10495658" y="9630035"/>
                </a:lnTo>
                <a:lnTo>
                  <a:pt x="0" y="96300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4106" r="-34106"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" name="Group 3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Freeform 16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7" name="TextBox 17"/>
          <p:cNvSpPr txBox="1"/>
          <p:nvPr/>
        </p:nvSpPr>
        <p:spPr>
          <a:xfrm>
            <a:off x="10710840" y="1383393"/>
            <a:ext cx="6548460" cy="153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Stichting ALS Nederland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710840" y="3472543"/>
            <a:ext cx="6548460" cy="5299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Het geld dat opgehaald wordt met 3FM Serious Request gaat dit jaar naar Stichting ALS Nederland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Onderzoek naar de oorzaak en behandeling van ALS en verwante ziekten PSMA en PLS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Hulpmiddelen die de kwaliteit van leven van patiënten en hun naasten verbeteren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061744" y="9898071"/>
            <a:ext cx="15338381" cy="742479"/>
            <a:chOff x="0" y="0"/>
            <a:chExt cx="8041697" cy="3892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041697" cy="389271"/>
            </a:xfrm>
            <a:custGeom>
              <a:avLst/>
              <a:gdLst/>
              <a:ahLst/>
              <a:cxnLst/>
              <a:rect l="l" t="t" r="r" b="b"/>
              <a:pathLst>
                <a:path w="8041697" h="389271">
                  <a:moveTo>
                    <a:pt x="0" y="0"/>
                  </a:moveTo>
                  <a:lnTo>
                    <a:pt x="8041697" y="0"/>
                  </a:lnTo>
                  <a:lnTo>
                    <a:pt x="8041697" y="389271"/>
                  </a:lnTo>
                  <a:lnTo>
                    <a:pt x="0" y="389271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2872117" y="9898071"/>
            <a:ext cx="10178790" cy="1382436"/>
            <a:chOff x="0" y="0"/>
            <a:chExt cx="5336596" cy="72479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336596" cy="724792"/>
            </a:xfrm>
            <a:custGeom>
              <a:avLst/>
              <a:gdLst/>
              <a:ahLst/>
              <a:cxnLst/>
              <a:rect l="l" t="t" r="r" b="b"/>
              <a:pathLst>
                <a:path w="5336596" h="724792">
                  <a:moveTo>
                    <a:pt x="0" y="0"/>
                  </a:moveTo>
                  <a:lnTo>
                    <a:pt x="5336596" y="0"/>
                  </a:lnTo>
                  <a:lnTo>
                    <a:pt x="5336596" y="724792"/>
                  </a:lnTo>
                  <a:lnTo>
                    <a:pt x="0" y="724792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101330" y="0"/>
            <a:ext cx="15338381" cy="371240"/>
            <a:chOff x="0" y="0"/>
            <a:chExt cx="8041697" cy="194636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041697" cy="194636"/>
            </a:xfrm>
            <a:custGeom>
              <a:avLst/>
              <a:gdLst/>
              <a:ahLst/>
              <a:cxnLst/>
              <a:rect l="l" t="t" r="r" b="b"/>
              <a:pathLst>
                <a:path w="8041697" h="194636">
                  <a:moveTo>
                    <a:pt x="0" y="0"/>
                  </a:moveTo>
                  <a:lnTo>
                    <a:pt x="8041697" y="0"/>
                  </a:lnTo>
                  <a:lnTo>
                    <a:pt x="8041697" y="194636"/>
                  </a:lnTo>
                  <a:lnTo>
                    <a:pt x="0" y="194636"/>
                  </a:lnTo>
                  <a:close/>
                </a:path>
              </a:pathLst>
            </a:custGeom>
            <a:gradFill rotWithShape="1">
              <a:gsLst>
                <a:gs pos="0">
                  <a:srgbClr val="FF8C00">
                    <a:alpha val="100000"/>
                  </a:srgbClr>
                </a:gs>
                <a:gs pos="100000">
                  <a:srgbClr val="35F327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nl-NL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-1832531" y="0"/>
            <a:ext cx="10178790" cy="371240"/>
            <a:chOff x="0" y="0"/>
            <a:chExt cx="5336596" cy="194636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336596" cy="194636"/>
            </a:xfrm>
            <a:custGeom>
              <a:avLst/>
              <a:gdLst/>
              <a:ahLst/>
              <a:cxnLst/>
              <a:rect l="l" t="t" r="r" b="b"/>
              <a:pathLst>
                <a:path w="5336596" h="194636">
                  <a:moveTo>
                    <a:pt x="0" y="0"/>
                  </a:moveTo>
                  <a:lnTo>
                    <a:pt x="5336596" y="0"/>
                  </a:lnTo>
                  <a:lnTo>
                    <a:pt x="5336596" y="194636"/>
                  </a:lnTo>
                  <a:lnTo>
                    <a:pt x="0" y="194636"/>
                  </a:lnTo>
                  <a:close/>
                </a:path>
              </a:pathLst>
            </a:custGeom>
            <a:solidFill>
              <a:srgbClr val="FF8C00"/>
            </a:solidFill>
          </p:spPr>
          <p:txBody>
            <a:bodyPr/>
            <a:lstStyle/>
            <a:p>
              <a:endParaRPr lang="nl-N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</p:spPr>
          <p:txBody>
            <a:bodyPr lIns="43887" tIns="43887" rIns="43887" bIns="43887" rtlCol="0" anchor="ctr"/>
            <a:lstStyle/>
            <a:p>
              <a:pPr algn="ctr">
                <a:lnSpc>
                  <a:spcPts val="982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028700" y="185620"/>
            <a:ext cx="1784694" cy="1078459"/>
          </a:xfrm>
          <a:custGeom>
            <a:avLst/>
            <a:gdLst/>
            <a:ahLst/>
            <a:cxnLst/>
            <a:rect l="l" t="t" r="r" b="b"/>
            <a:pathLst>
              <a:path w="1784694" h="1078459">
                <a:moveTo>
                  <a:pt x="0" y="0"/>
                </a:moveTo>
                <a:lnTo>
                  <a:pt x="1784694" y="0"/>
                </a:lnTo>
                <a:lnTo>
                  <a:pt x="1784694" y="1078459"/>
                </a:lnTo>
                <a:lnTo>
                  <a:pt x="0" y="10784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5" name="Freeform 15"/>
          <p:cNvSpPr/>
          <p:nvPr/>
        </p:nvSpPr>
        <p:spPr>
          <a:xfrm>
            <a:off x="16980920" y="8821899"/>
            <a:ext cx="1076644" cy="872802"/>
          </a:xfrm>
          <a:custGeom>
            <a:avLst/>
            <a:gdLst/>
            <a:ahLst/>
            <a:cxnLst/>
            <a:rect l="l" t="t" r="r" b="b"/>
            <a:pathLst>
              <a:path w="1076644" h="872802">
                <a:moveTo>
                  <a:pt x="0" y="0"/>
                </a:moveTo>
                <a:lnTo>
                  <a:pt x="1076644" y="0"/>
                </a:lnTo>
                <a:lnTo>
                  <a:pt x="1076644" y="872802"/>
                </a:lnTo>
                <a:lnTo>
                  <a:pt x="0" y="8728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sp>
        <p:nvSpPr>
          <p:cNvPr id="16" name="TextBox 16"/>
          <p:cNvSpPr txBox="1"/>
          <p:nvPr/>
        </p:nvSpPr>
        <p:spPr>
          <a:xfrm>
            <a:off x="9144000" y="1383393"/>
            <a:ext cx="8115300" cy="1536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Over de </a:t>
            </a:r>
          </a:p>
          <a:p>
            <a:pPr algn="ctr">
              <a:lnSpc>
                <a:spcPts val="5600"/>
              </a:lnSpc>
            </a:pPr>
            <a:r>
              <a:rPr lang="en-US" sz="5000">
                <a:solidFill>
                  <a:srgbClr val="FF8C00"/>
                </a:solidFill>
                <a:latin typeface="Interstate 2"/>
              </a:rPr>
              <a:t>ziekte ALS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9144000" y="3472543"/>
            <a:ext cx="8115300" cy="5775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In Nederland leven ongeveer 1.500 mensen met ALS (Amyotrofishe Laterale Sclerose) en dezelfde soort ziekten PSMA en PLS.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Spieren vallen één voor één uit.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Je leeft gemiddeld maar 3 tot 5 jaar na je eerste klachten.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 marL="539749" lvl="1" indent="-269875">
              <a:lnSpc>
                <a:spcPts val="3499"/>
              </a:lnSpc>
              <a:buFont typeface="Arial"/>
              <a:buChar char="•"/>
            </a:pPr>
            <a:r>
              <a:rPr lang="en-US" sz="2499">
                <a:solidFill>
                  <a:srgbClr val="000000"/>
                </a:solidFill>
                <a:latin typeface="Interstate 3"/>
              </a:rPr>
              <a:t>Elk jaar overlijden er 500 patiënten en komen er 500 bij​.</a:t>
            </a: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  <a:p>
            <a:pPr>
              <a:lnSpc>
                <a:spcPts val="3499"/>
              </a:lnSpc>
            </a:pPr>
            <a:endParaRPr lang="en-US" sz="2499">
              <a:solidFill>
                <a:srgbClr val="000000"/>
              </a:solidFill>
              <a:latin typeface="Interstate 3"/>
            </a:endParaRPr>
          </a:p>
        </p:txBody>
      </p:sp>
      <p:sp>
        <p:nvSpPr>
          <p:cNvPr id="18" name="Freeform 18"/>
          <p:cNvSpPr/>
          <p:nvPr/>
        </p:nvSpPr>
        <p:spPr>
          <a:xfrm>
            <a:off x="2180756" y="1264079"/>
            <a:ext cx="5320773" cy="7779954"/>
          </a:xfrm>
          <a:custGeom>
            <a:avLst/>
            <a:gdLst/>
            <a:ahLst/>
            <a:cxnLst/>
            <a:rect l="l" t="t" r="r" b="b"/>
            <a:pathLst>
              <a:path w="5320773" h="7779954">
                <a:moveTo>
                  <a:pt x="0" y="0"/>
                </a:moveTo>
                <a:lnTo>
                  <a:pt x="5320774" y="0"/>
                </a:lnTo>
                <a:lnTo>
                  <a:pt x="5320774" y="7779954"/>
                </a:lnTo>
                <a:lnTo>
                  <a:pt x="0" y="77799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3109" r="-23109"/>
            </a:stretch>
          </a:blipFill>
        </p:spPr>
        <p:txBody>
          <a:bodyPr/>
          <a:lstStyle/>
          <a:p>
            <a:endParaRPr lang="nl-NL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nl-NL"/>
          </a:p>
        </p:txBody>
      </p:sp>
      <p:grpSp>
        <p:nvGrpSpPr>
          <p:cNvPr id="3" name="Group 3"/>
          <p:cNvGrpSpPr/>
          <p:nvPr/>
        </p:nvGrpSpPr>
        <p:grpSpPr>
          <a:xfrm>
            <a:off x="4030822" y="7466381"/>
            <a:ext cx="10108385" cy="1274417"/>
            <a:chOff x="0" y="0"/>
            <a:chExt cx="13477846" cy="1699223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0"/>
              <a:ext cx="13477846" cy="1699223"/>
              <a:chOff x="0" y="0"/>
              <a:chExt cx="2662291" cy="335649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2662291" cy="335649"/>
              </a:xfrm>
              <a:custGeom>
                <a:avLst/>
                <a:gdLst/>
                <a:ahLst/>
                <a:cxnLst/>
                <a:rect l="l" t="t" r="r" b="b"/>
                <a:pathLst>
                  <a:path w="2662291" h="335649">
                    <a:moveTo>
                      <a:pt x="0" y="0"/>
                    </a:moveTo>
                    <a:lnTo>
                      <a:pt x="2662291" y="0"/>
                    </a:lnTo>
                    <a:lnTo>
                      <a:pt x="2662291" y="335649"/>
                    </a:lnTo>
                    <a:lnTo>
                      <a:pt x="0" y="335649"/>
                    </a:lnTo>
                    <a:close/>
                  </a:path>
                </a:pathLst>
              </a:custGeom>
              <a:solidFill>
                <a:srgbClr val="FF8C00"/>
              </a:solidFill>
            </p:spPr>
            <p:txBody>
              <a:bodyPr/>
              <a:lstStyle/>
              <a:p>
                <a:endParaRPr lang="nl-NL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10"/>
                  </a:lnSpc>
                </a:pPr>
                <a:endParaRPr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1089871" y="158300"/>
              <a:ext cx="11455399" cy="110320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012"/>
                </a:lnSpc>
              </a:pPr>
              <a:r>
                <a:rPr lang="en-US" sz="5008" u="sng" dirty="0" err="1">
                  <a:solidFill>
                    <a:schemeClr val="bg1"/>
                  </a:solidFill>
                  <a:latin typeface="Interstate 1"/>
                  <a:hlinkClick r:id="rId4" tooltip="https://youtu.be/4S75hUuTNcI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Bekijk</a:t>
              </a:r>
              <a:r>
                <a:rPr lang="en-US" sz="5008" u="sng" dirty="0">
                  <a:solidFill>
                    <a:schemeClr val="bg1"/>
                  </a:solidFill>
                  <a:latin typeface="Interstate 1"/>
                  <a:hlinkClick r:id="rId4" tooltip="https://youtu.be/4S75hUuTNcI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het </a:t>
              </a:r>
              <a:r>
                <a:rPr lang="en-US" sz="5008" u="sng" dirty="0" err="1">
                  <a:solidFill>
                    <a:schemeClr val="bg1"/>
                  </a:solidFill>
                  <a:latin typeface="Interstate 1"/>
                  <a:hlinkClick r:id="rId4" tooltip="https://youtu.be/4S75hUuTNcI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verhaal</a:t>
              </a:r>
              <a:r>
                <a:rPr lang="en-US" sz="5008" u="sng" dirty="0">
                  <a:solidFill>
                    <a:schemeClr val="bg1"/>
                  </a:solidFill>
                  <a:latin typeface="Interstate 1"/>
                  <a:hlinkClick r:id="rId4" tooltip="https://youtu.be/4S75hUuTNcI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 van Geert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87B8ABFA0A274199FE77E835B0C6ED" ma:contentTypeVersion="20" ma:contentTypeDescription="Een nieuw document maken." ma:contentTypeScope="" ma:versionID="0cb7f2dad8711679a5612a7acf0390f3">
  <xsd:schema xmlns:xsd="http://www.w3.org/2001/XMLSchema" xmlns:xs="http://www.w3.org/2001/XMLSchema" xmlns:p="http://schemas.microsoft.com/office/2006/metadata/properties" xmlns:ns2="fdc72594-5e06-47bf-971c-48d351b97bd9" xmlns:ns3="b4c68fa6-570f-4821-b0ee-02a174e54c5c" targetNamespace="http://schemas.microsoft.com/office/2006/metadata/properties" ma:root="true" ma:fieldsID="edcf0e04385f83081fe336e17feee99d" ns2:_="" ns3:_="">
    <xsd:import namespace="fdc72594-5e06-47bf-971c-48d351b97bd9"/>
    <xsd:import namespace="b4c68fa6-570f-4821-b0ee-02a174e54c5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Afbeelding" minOccurs="0"/>
                <xsd:element ref="ns3:lcf76f155ced4ddcb4097134ff3c332f" minOccurs="0"/>
                <xsd:element ref="ns2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c72594-5e06-47bf-971c-48d351b97bd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Gedeeld met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Gedeeld met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atst gedeeld, per gebruik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atst gedeeld, per tijdstip" ma:description="" ma:internalName="LastSharedByTime" ma:readOnly="true">
      <xsd:simpleType>
        <xsd:restriction base="dms:DateTime"/>
      </xsd:simpleType>
    </xsd:element>
    <xsd:element name="TaxCatchAll" ma:index="26" nillable="true" ma:displayName="Taxonomy Catch All Column" ma:hidden="true" ma:list="{a96e1204-c06f-438b-b1d0-f5d1391d479b}" ma:internalName="TaxCatchAll" ma:showField="CatchAllData" ma:web="fdc72594-5e06-47bf-971c-48d351b97bd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c68fa6-570f-4821-b0ee-02a174e54c5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6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Afbeelding" ma:index="23" nillable="true" ma:displayName="Afbeelding" ma:format="Thumbnail" ma:internalName="Afbeelding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Afbeeldingtags" ma:readOnly="false" ma:fieldId="{5cf76f15-5ced-4ddc-b409-7134ff3c332f}" ma:taxonomyMulti="true" ma:sspId="f9dcbef6-edd0-4679-974a-83bbd66882b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98C0E6E-B2E3-49F3-8137-7667F3A41C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dc72594-5e06-47bf-971c-48d351b97bd9"/>
    <ds:schemaRef ds:uri="b4c68fa6-570f-4821-b0ee-02a174e54c5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1E859FC-C5C7-44AF-83F3-4BBF78A986E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832</Words>
  <Application>Microsoft Office PowerPoint</Application>
  <PresentationFormat>Aangepast</PresentationFormat>
  <Paragraphs>173</Paragraphs>
  <Slides>24</Slides>
  <Notes>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30" baseType="lpstr">
      <vt:lpstr>Interstate 2</vt:lpstr>
      <vt:lpstr>Calibri</vt:lpstr>
      <vt:lpstr>Arial</vt:lpstr>
      <vt:lpstr>Interstate 1</vt:lpstr>
      <vt:lpstr>Interstate 3</vt:lpstr>
      <vt:lpstr>Office Theme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Lesmateriaal - Presentatie - MBO jaar 3 &amp; 4 + HBO</dc:title>
  <dc:creator>Rinske Schouls</dc:creator>
  <cp:lastModifiedBy>Rinske Schouls</cp:lastModifiedBy>
  <cp:revision>3</cp:revision>
  <dcterms:created xsi:type="dcterms:W3CDTF">2006-08-16T00:00:00Z</dcterms:created>
  <dcterms:modified xsi:type="dcterms:W3CDTF">2023-10-06T08:57:43Z</dcterms:modified>
  <dc:identifier>DAFwXRZZHns</dc:identifier>
</cp:coreProperties>
</file>