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4058" r:id="rId5"/>
    <p:sldMasterId id="2147483672" r:id="rId6"/>
    <p:sldMasterId id="2147483674" r:id="rId7"/>
  </p:sldMasterIdLst>
  <p:notesMasterIdLst>
    <p:notesMasterId r:id="rId29"/>
  </p:notesMasterIdLst>
  <p:handoutMasterIdLst>
    <p:handoutMasterId r:id="rId30"/>
  </p:handoutMasterIdLst>
  <p:sldIdLst>
    <p:sldId id="257" r:id="rId8"/>
    <p:sldId id="367" r:id="rId9"/>
    <p:sldId id="318" r:id="rId10"/>
    <p:sldId id="355" r:id="rId11"/>
    <p:sldId id="344" r:id="rId12"/>
    <p:sldId id="357" r:id="rId13"/>
    <p:sldId id="358" r:id="rId14"/>
    <p:sldId id="365" r:id="rId15"/>
    <p:sldId id="360" r:id="rId16"/>
    <p:sldId id="370" r:id="rId17"/>
    <p:sldId id="371" r:id="rId18"/>
    <p:sldId id="369" r:id="rId19"/>
    <p:sldId id="372" r:id="rId20"/>
    <p:sldId id="375" r:id="rId21"/>
    <p:sldId id="374" r:id="rId22"/>
    <p:sldId id="373" r:id="rId23"/>
    <p:sldId id="376" r:id="rId24"/>
    <p:sldId id="377" r:id="rId25"/>
    <p:sldId id="378" r:id="rId26"/>
    <p:sldId id="380" r:id="rId27"/>
    <p:sldId id="379" r:id="rId28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76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D3D"/>
    <a:srgbClr val="006AA1"/>
    <a:srgbClr val="A12735"/>
    <a:srgbClr val="316F48"/>
    <a:srgbClr val="FF5050"/>
    <a:srgbClr val="0F84C9"/>
    <a:srgbClr val="B7B145"/>
    <a:srgbClr val="79B829"/>
    <a:srgbClr val="D0103A"/>
    <a:srgbClr val="196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/>
    <p:restoredTop sz="94638"/>
  </p:normalViewPr>
  <p:slideViewPr>
    <p:cSldViewPr snapToGrid="0" snapToObjects="1">
      <p:cViewPr varScale="1">
        <p:scale>
          <a:sx n="136" d="100"/>
          <a:sy n="136" d="100"/>
        </p:scale>
        <p:origin x="200" y="744"/>
      </p:cViewPr>
      <p:guideLst>
        <p:guide orient="horz" pos="1620"/>
        <p:guide pos="2880"/>
        <p:guide orient="horz" pos="3076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6028A-AFD5-4E6A-A020-67CC18AB9DB6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AAA7-9C71-48FD-8195-04DDCF5E8F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135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905D6-2799-467C-B91B-113F0707E23E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7F01F-F6E9-4AB0-99A0-CE86C27626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97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27D72-BB88-6403-E620-CF831E0D9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174A9B-25A6-1933-0BC6-3FF77FFB1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1C90E38-2F75-4142-0B06-0629D534F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B31C7E-A71D-E04D-A17A-69857C035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6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C49B4-E45B-10B8-50D4-4E75BF46F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3666E49-F6D8-B34E-8460-126F0927F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6DFEC44-FC81-915B-B087-A5E7225E3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514DD2-BDB8-5154-B5B8-63BA383D8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812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1E9A8-2592-B92F-546B-FD4B43A04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7A80165-7756-3697-7835-060E7EB79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0A4FA01-8C5D-71B8-9764-076879113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47FAFE-46E6-8598-956E-E93B009BC8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491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0E13D-836F-08A4-12FC-90ECA6FBD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C3ECC5C-CB53-0E6E-C67A-351DB8224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CD49E9A-9BC7-27F2-360D-044ACB84E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05983C-00A2-1C69-04D6-779E8A68E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999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48EB4-C2FE-3284-5063-B1867EEC1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7D52948-BB05-CBA9-AA2D-D149F26C5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175C95-8189-8C5C-ACCA-B8CBA0EE2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AE8267-2BF1-C6C1-8902-4161EF30B4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784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D5857-2789-F990-BE01-E2F0F33EC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03A4E03-7698-5525-90BA-55C65E77D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A42397-494C-FAF2-CD76-2110FD664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9223DC-AD58-599C-61E0-6A7D8EDC5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107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C17D8-5519-034C-4C3F-92EE7DAB0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989033F-A10A-58C9-B90D-6AE21353A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7AD9203-B02D-5CB4-F030-196322503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BF3C72-1B63-50AB-1EB4-A76248DBC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859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C37BC-2CBD-5600-5705-09E9B0585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1571F61-D5CB-BB93-B41F-81856B2FB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D491069-FA79-40A7-12CD-BA5C3A7EA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F16681-94DE-9E45-D9E9-38DC68870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043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52581-322C-D487-4AB8-C6935E686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5025968-26F8-DD17-887E-33B5A69CF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141E059-B17F-9F2F-1AE1-107863FC9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3BCF7C-7FA5-72AB-DB3A-885D3A40E5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216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77365-1E18-C192-9973-598CEF823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D6EED7C-FDF3-0041-427D-18A028681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44428B0-479F-0183-A6EF-60C291E68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62132D-3C2B-7331-5435-FAE283C2B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848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63628-E56C-1712-7918-27D743C98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2D62701-7E13-640C-0451-0EEE2009F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B13C191-0A8C-7E71-3C51-E17279FFD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323FBC-790A-FA74-C249-3EB24286E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88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11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9AE17-E125-1E6E-DA2C-406B59F40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C9D7BD0-E313-3838-9101-3C29F9D5E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65DA5AC-87A3-E965-4F76-91097BD04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9D0225-83F6-7D25-9CC3-E5985A9EC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20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62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18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89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18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21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96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3A173-613C-E49D-1507-EF5A34FD2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2695901-B511-72BF-5EB7-9A92FEF39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04C348F-D2FC-24C2-0F39-EBAAEA0C1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B091C8-0140-F11F-AFA5-F3B6EF0B09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7F01F-F6E9-4AB0-99A0-CE86C276260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8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18545" y="1637845"/>
            <a:ext cx="7402748" cy="782344"/>
          </a:xfrm>
          <a:prstGeom prst="rect">
            <a:avLst/>
          </a:prstGeom>
        </p:spPr>
        <p:txBody>
          <a:bodyPr/>
          <a:lstStyle>
            <a:lvl1pPr algn="l" defTabSz="88900">
              <a:defRPr sz="3500" b="1" i="0" cap="none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718544" y="2420189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23900" y="46815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95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61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60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24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14666" y="1140080"/>
            <a:ext cx="7402748" cy="667890"/>
          </a:xfrm>
          <a:prstGeom prst="rect">
            <a:avLst/>
          </a:prstGeom>
        </p:spPr>
        <p:txBody>
          <a:bodyPr/>
          <a:lstStyle>
            <a:lvl1pPr algn="l">
              <a:defRPr sz="3000" b="1" i="0" cap="none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714665" y="2005879"/>
            <a:ext cx="7402749" cy="24447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rgbClr val="B7B1A9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0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1291082"/>
            <a:ext cx="7543260" cy="348880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382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58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548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48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8573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58573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8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4633814" y="2979362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741804" y="2986658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23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654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7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0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64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6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2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21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7884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890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4517" y="2874761"/>
            <a:ext cx="5765260" cy="60625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961AB"/>
                </a:solidFill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517" y="3481016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690394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4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719136" y="1291082"/>
            <a:ext cx="7543260" cy="348880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93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05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548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48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58573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58573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936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4633814" y="2979362"/>
            <a:ext cx="3665166" cy="152386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741804" y="2986658"/>
            <a:ext cx="3663950" cy="15165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23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4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371690"/>
            <a:ext cx="7543260" cy="81702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7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0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64" y="1278194"/>
            <a:ext cx="3663950" cy="15214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64" y="2987706"/>
            <a:ext cx="3665166" cy="14614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2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63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51760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34517" y="2874761"/>
            <a:ext cx="5765260" cy="60625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961AB"/>
                </a:solidFill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4517" y="3481016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690394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714375" y="4578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1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24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14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10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48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80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74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4" descr="onderwijs achtergrond Eng 16-9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354AA-0C46-4C0D-B8EB-1155120D7CCD}" type="datetimeFigureOut">
              <a:rPr lang="nl-NL" smtClean="0"/>
              <a:t>18-03-2024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FB68-6A4D-4BEA-8171-E355D12C5C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15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5" descr="onderwijs 2 achtergrond 16-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622400"/>
            <a:ext cx="648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4" descr="onderwijs 3 achtergrond 16-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622400"/>
            <a:ext cx="648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9714B0E-5304-4B19-8B1D-8C58AE24C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42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43" r:id="rId13"/>
    <p:sldLayoutId id="2147484057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nl/url?sa=i&amp;rct=j&amp;q=&amp;esrc=s&amp;source=images&amp;cd=&amp;cad=rja&amp;uact=8&amp;ved=0ahUKEwjGovTepazXAhVOzKQKHRVOBNMQjRwIBw&amp;url=https://www.als.nl/ik-ben-inmiddels-overleden-krijgt-vervolg/&amp;psig=AOvVaw1z3kLDhWA7VJXskKfR1PIX&amp;ust=151013830943003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ctrTitle"/>
          </p:nvPr>
        </p:nvSpPr>
        <p:spPr bwMode="auto">
          <a:xfrm>
            <a:off x="0" y="1398588"/>
            <a:ext cx="9143999" cy="11731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r>
              <a:rPr lang="nl-NL" sz="3200" dirty="0"/>
              <a:t>Status Onderzoek ALS Centrum</a:t>
            </a:r>
            <a:endParaRPr lang="nl-NL" sz="2800" b="0" i="1" dirty="0"/>
          </a:p>
        </p:txBody>
      </p:sp>
      <p:sp>
        <p:nvSpPr>
          <p:cNvPr id="20483" name="Subtitel 2"/>
          <p:cNvSpPr>
            <a:spLocks noGrp="1"/>
          </p:cNvSpPr>
          <p:nvPr>
            <p:ph type="subTitle" idx="1"/>
          </p:nvPr>
        </p:nvSpPr>
        <p:spPr bwMode="auto">
          <a:xfrm>
            <a:off x="4356100" y="3067050"/>
            <a:ext cx="4787901" cy="8509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1800" dirty="0"/>
              <a:t>Ruben van Eijk (UMC Utrecht)</a:t>
            </a:r>
          </a:p>
          <a:p>
            <a:r>
              <a:rPr lang="en-US" sz="1800" dirty="0"/>
              <a:t>Apeldoorn, 21 </a:t>
            </a:r>
            <a:r>
              <a:rPr lang="en-US" sz="1800" dirty="0" err="1"/>
              <a:t>Maart</a:t>
            </a:r>
            <a:r>
              <a:rPr lang="en-US" sz="1800" dirty="0"/>
              <a:t> 2024</a:t>
            </a:r>
            <a:endParaRPr lang="nl-NL" sz="1800" dirty="0"/>
          </a:p>
        </p:txBody>
      </p:sp>
      <p:pic>
        <p:nvPicPr>
          <p:cNvPr id="2" name="Picture 8" descr="Afbeeldingsresultaat voor als stichting">
            <a:hlinkClick r:id="rId2"/>
            <a:extLst>
              <a:ext uri="{FF2B5EF4-FFF2-40B4-BE49-F238E27FC236}">
                <a16:creationId xmlns:a16="http://schemas.microsoft.com/office/drawing/2014/main" id="{86C1D5B3-1598-6B14-1210-F4D75541C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14471" r="9907" b="21314"/>
          <a:stretch/>
        </p:blipFill>
        <p:spPr bwMode="auto">
          <a:xfrm>
            <a:off x="3906069" y="4556401"/>
            <a:ext cx="900061" cy="587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78B8081-087A-6025-FFB1-E14C8AAD0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7" y="4605409"/>
            <a:ext cx="1855426" cy="463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153B8-36D0-1F32-BED4-B781D0946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4FF9AA0-7F15-C1B6-707B-FBD10485390D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 naar kans op ALS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9A9CED6B-9BB8-0254-4652-7BF82A3AE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51"/>
          <a:stretch/>
        </p:blipFill>
        <p:spPr>
          <a:xfrm>
            <a:off x="1665661" y="900504"/>
            <a:ext cx="5019951" cy="3909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58C57F-E58E-AA1B-06F9-B29A1FF294ED}"/>
              </a:ext>
            </a:extLst>
          </p:cNvPr>
          <p:cNvSpPr txBox="1"/>
          <p:nvPr/>
        </p:nvSpPr>
        <p:spPr>
          <a:xfrm>
            <a:off x="138736" y="4739499"/>
            <a:ext cx="5871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u="sng" dirty="0"/>
              <a:t>Bron</a:t>
            </a:r>
            <a:r>
              <a:rPr lang="nl-NL" sz="1200" dirty="0"/>
              <a:t>: van Wijk &amp; van Eijk et al. 2023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A12ED3-BA16-D1E0-A3D2-E5183E573E77}"/>
              </a:ext>
            </a:extLst>
          </p:cNvPr>
          <p:cNvSpPr txBox="1">
            <a:spLocks/>
          </p:cNvSpPr>
          <p:nvPr/>
        </p:nvSpPr>
        <p:spPr bwMode="auto">
          <a:xfrm>
            <a:off x="5396459" y="994166"/>
            <a:ext cx="3813002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à"/>
            </a:pPr>
            <a:r>
              <a:rPr lang="nl-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Informeren familieleden</a:t>
            </a:r>
          </a:p>
          <a:p>
            <a:pPr eaLnBrk="1" hangingPunct="1"/>
            <a:endParaRPr lang="nl-N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F6C89-0890-EC3D-2F2F-CAB1DD1E6C4C}"/>
              </a:ext>
            </a:extLst>
          </p:cNvPr>
          <p:cNvSpPr txBox="1"/>
          <p:nvPr/>
        </p:nvSpPr>
        <p:spPr>
          <a:xfrm rot="16200000">
            <a:off x="867593" y="2377711"/>
            <a:ext cx="27159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L" sz="1600" dirty="0"/>
              <a:t>Kans op 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4AFEE-3AC0-E24C-E070-A49A73E6F273}"/>
              </a:ext>
            </a:extLst>
          </p:cNvPr>
          <p:cNvSpPr txBox="1"/>
          <p:nvPr/>
        </p:nvSpPr>
        <p:spPr>
          <a:xfrm>
            <a:off x="3988137" y="4516959"/>
            <a:ext cx="23609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L" sz="1600" dirty="0"/>
              <a:t>Leeftijd (Jaren)</a:t>
            </a:r>
          </a:p>
        </p:txBody>
      </p:sp>
    </p:spTree>
    <p:extLst>
      <p:ext uri="{BB962C8B-B14F-4D97-AF65-F5344CB8AC3E}">
        <p14:creationId xmlns:p14="http://schemas.microsoft.com/office/powerpoint/2010/main" val="406140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3C034-8C63-B0F4-4E7A-B61384F9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0DDEFA85-451B-E2EB-3B0B-5A1FC0DBECEE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 naar kans op ALS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F5321B2F-43C6-B551-ABAA-2661055AC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51"/>
          <a:stretch/>
        </p:blipFill>
        <p:spPr>
          <a:xfrm>
            <a:off x="1665661" y="900504"/>
            <a:ext cx="5019951" cy="3909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40DD5A-B66A-98FB-CFB2-03DE137741CE}"/>
              </a:ext>
            </a:extLst>
          </p:cNvPr>
          <p:cNvSpPr txBox="1"/>
          <p:nvPr/>
        </p:nvSpPr>
        <p:spPr>
          <a:xfrm>
            <a:off x="138736" y="4739499"/>
            <a:ext cx="5871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u="sng" dirty="0"/>
              <a:t>Bron</a:t>
            </a:r>
            <a:r>
              <a:rPr lang="nl-NL" sz="1200" dirty="0"/>
              <a:t>: van Wijk &amp; van Eijk et al. 2023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F12400-7D70-7452-938D-40528BBF14D3}"/>
              </a:ext>
            </a:extLst>
          </p:cNvPr>
          <p:cNvSpPr txBox="1">
            <a:spLocks/>
          </p:cNvSpPr>
          <p:nvPr/>
        </p:nvSpPr>
        <p:spPr bwMode="auto">
          <a:xfrm>
            <a:off x="5396459" y="994166"/>
            <a:ext cx="3813002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à"/>
            </a:pPr>
            <a:r>
              <a:rPr lang="nl-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Informeren familieleden</a:t>
            </a:r>
          </a:p>
          <a:p>
            <a:pPr marL="342900" indent="-342900" eaLnBrk="1" hangingPunct="1">
              <a:buFont typeface="Wingdings" pitchFamily="2" charset="2"/>
              <a:buChar char="à"/>
            </a:pPr>
            <a:r>
              <a:rPr lang="nl-NL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Medicijnonderzoek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6D414-2598-CA17-55DA-0DDAAF52C1F3}"/>
              </a:ext>
            </a:extLst>
          </p:cNvPr>
          <p:cNvSpPr txBox="1"/>
          <p:nvPr/>
        </p:nvSpPr>
        <p:spPr>
          <a:xfrm rot="16200000">
            <a:off x="867593" y="2377711"/>
            <a:ext cx="27159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L" sz="1600" dirty="0"/>
              <a:t>Kans op 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0CEC1-716E-6EE5-8334-772AB525851F}"/>
              </a:ext>
            </a:extLst>
          </p:cNvPr>
          <p:cNvSpPr txBox="1"/>
          <p:nvPr/>
        </p:nvSpPr>
        <p:spPr>
          <a:xfrm>
            <a:off x="3988137" y="4516959"/>
            <a:ext cx="23609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L" sz="1600" dirty="0"/>
              <a:t>Leeftijd (Jaren)</a:t>
            </a:r>
          </a:p>
        </p:txBody>
      </p:sp>
    </p:spTree>
    <p:extLst>
      <p:ext uri="{BB962C8B-B14F-4D97-AF65-F5344CB8AC3E}">
        <p14:creationId xmlns:p14="http://schemas.microsoft.com/office/powerpoint/2010/main" val="305726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8A69C-E38A-69DA-1D49-32F37E6D4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57478CA-B815-6357-74FB-FCC7669D4B25}"/>
              </a:ext>
            </a:extLst>
          </p:cNvPr>
          <p:cNvSpPr txBox="1">
            <a:spLocks/>
          </p:cNvSpPr>
          <p:nvPr/>
        </p:nvSpPr>
        <p:spPr>
          <a:xfrm>
            <a:off x="1142469" y="1101120"/>
            <a:ext cx="7543260" cy="3488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B8539F0-B7E0-4607-BEB0-1D7835B4B8EC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Genetica en medicijnonderzoek – </a:t>
            </a:r>
            <a:r>
              <a:rPr lang="nl-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Tofersen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nfographic">
            <a:extLst>
              <a:ext uri="{FF2B5EF4-FFF2-40B4-BE49-F238E27FC236}">
                <a16:creationId xmlns:a16="http://schemas.microsoft.com/office/drawing/2014/main" id="{7E0BB159-0FB3-9EDE-41CA-B7566F9B0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10" y="921283"/>
            <a:ext cx="7126664" cy="39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1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F38B6-126A-8205-72FD-03F9C871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3D78A2D-5907-151B-61D8-380AE28E5884}"/>
              </a:ext>
            </a:extLst>
          </p:cNvPr>
          <p:cNvSpPr txBox="1">
            <a:spLocks/>
          </p:cNvSpPr>
          <p:nvPr/>
        </p:nvSpPr>
        <p:spPr>
          <a:xfrm>
            <a:off x="860425" y="1093412"/>
            <a:ext cx="7543260" cy="3488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742A67A-A939-AD40-DBC4-73B9E8BEB7F7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Genetica en medicijnonderzoek – </a:t>
            </a:r>
            <a:r>
              <a:rPr lang="nl-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Tofersen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59EA48C7-083F-623C-3215-E4DAA680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25" y="999287"/>
            <a:ext cx="6617197" cy="3772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16868E-3702-E899-7E6B-F9D0B9A00E49}"/>
              </a:ext>
            </a:extLst>
          </p:cNvPr>
          <p:cNvSpPr txBox="1"/>
          <p:nvPr/>
        </p:nvSpPr>
        <p:spPr>
          <a:xfrm>
            <a:off x="4015884" y="1895985"/>
            <a:ext cx="10230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700" b="1" dirty="0">
                <a:solidFill>
                  <a:srgbClr val="006AA1"/>
                </a:solidFill>
              </a:rPr>
              <a:t>Placebo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78C4C-3A69-A602-AF8E-1347139A81D6}"/>
              </a:ext>
            </a:extLst>
          </p:cNvPr>
          <p:cNvSpPr txBox="1"/>
          <p:nvPr/>
        </p:nvSpPr>
        <p:spPr>
          <a:xfrm>
            <a:off x="4015884" y="2972477"/>
            <a:ext cx="10902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700" b="1" dirty="0">
                <a:solidFill>
                  <a:srgbClr val="B74D3D"/>
                </a:solidFill>
              </a:rPr>
              <a:t>Tofersen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9EDE8-AC7D-53CC-B334-2990B1BDFCF7}"/>
              </a:ext>
            </a:extLst>
          </p:cNvPr>
          <p:cNvSpPr txBox="1"/>
          <p:nvPr/>
        </p:nvSpPr>
        <p:spPr>
          <a:xfrm>
            <a:off x="138736" y="4739499"/>
            <a:ext cx="5871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u="sng" dirty="0"/>
              <a:t>Bron</a:t>
            </a:r>
            <a:r>
              <a:rPr lang="nl-NL" sz="1200" dirty="0"/>
              <a:t>: Miller et al. 2022</a:t>
            </a:r>
          </a:p>
        </p:txBody>
      </p:sp>
    </p:spTree>
    <p:extLst>
      <p:ext uri="{BB962C8B-B14F-4D97-AF65-F5344CB8AC3E}">
        <p14:creationId xmlns:p14="http://schemas.microsoft.com/office/powerpoint/2010/main" val="120682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CF8D7-BE26-ED6E-1212-F3C3D6BBF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206E2C97-E9A2-92C0-0814-CF42CB9F9A97}"/>
              </a:ext>
            </a:extLst>
          </p:cNvPr>
          <p:cNvSpPr txBox="1">
            <a:spLocks/>
          </p:cNvSpPr>
          <p:nvPr/>
        </p:nvSpPr>
        <p:spPr>
          <a:xfrm>
            <a:off x="1286575" y="1096362"/>
            <a:ext cx="7543260" cy="3488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4FCBF71-7B8C-E26A-9DED-6B82D9CC9528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Biologie en medicijnonderzoek – </a:t>
            </a:r>
            <a:r>
              <a:rPr lang="nl-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Tofersen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Neurofilament release after axonal damage. When an axon is damaged,... |  Download Scientific Diagram">
            <a:extLst>
              <a:ext uri="{FF2B5EF4-FFF2-40B4-BE49-F238E27FC236}">
                <a16:creationId xmlns:a16="http://schemas.microsoft.com/office/drawing/2014/main" id="{C6B0AEF0-9F96-2CB5-A451-CBB6BAA7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01" y="878348"/>
            <a:ext cx="5291948" cy="42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eurofilament release after axonal damage. When an axon is damaged,... |  Download Scientific Diagram">
            <a:extLst>
              <a:ext uri="{FF2B5EF4-FFF2-40B4-BE49-F238E27FC236}">
                <a16:creationId xmlns:a16="http://schemas.microsoft.com/office/drawing/2014/main" id="{BA0EAA7A-E680-5819-65C9-AF34FA1F9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3" t="38933"/>
          <a:stretch/>
        </p:blipFill>
        <p:spPr bwMode="auto">
          <a:xfrm>
            <a:off x="4780661" y="1833469"/>
            <a:ext cx="2376988" cy="26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442A56-A379-2580-7E64-695E6FB8741D}"/>
              </a:ext>
            </a:extLst>
          </p:cNvPr>
          <p:cNvSpPr/>
          <p:nvPr/>
        </p:nvSpPr>
        <p:spPr>
          <a:xfrm>
            <a:off x="4348461" y="878348"/>
            <a:ext cx="2809188" cy="1039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49543-CC50-720C-7795-B7092665D20E}"/>
              </a:ext>
            </a:extLst>
          </p:cNvPr>
          <p:cNvSpPr/>
          <p:nvPr/>
        </p:nvSpPr>
        <p:spPr>
          <a:xfrm>
            <a:off x="4348461" y="4438061"/>
            <a:ext cx="2949018" cy="695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6910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F5DC7-A5FD-9EB1-0740-6854E1261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27F5C190-6507-589D-D268-7999E415F989}"/>
              </a:ext>
            </a:extLst>
          </p:cNvPr>
          <p:cNvSpPr txBox="1">
            <a:spLocks/>
          </p:cNvSpPr>
          <p:nvPr/>
        </p:nvSpPr>
        <p:spPr>
          <a:xfrm>
            <a:off x="860425" y="1093412"/>
            <a:ext cx="7543260" cy="3488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FD922D5-4F85-BFAD-CD6E-35E5C489F55C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Biologie en medicijnonderzoek – </a:t>
            </a:r>
            <a:r>
              <a:rPr lang="nl-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Tofersen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BF9F16B-D951-AAEA-D209-560B8E01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73" y="923854"/>
            <a:ext cx="6162942" cy="4153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A29B8-8269-0DF9-E7E8-FB712C9B47DB}"/>
              </a:ext>
            </a:extLst>
          </p:cNvPr>
          <p:cNvSpPr txBox="1"/>
          <p:nvPr/>
        </p:nvSpPr>
        <p:spPr>
          <a:xfrm>
            <a:off x="4000156" y="2082894"/>
            <a:ext cx="10230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700" b="1" dirty="0">
                <a:solidFill>
                  <a:srgbClr val="006AA1"/>
                </a:solidFill>
              </a:rPr>
              <a:t>Placebo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B649F-5720-0EEF-7117-207F5665C278}"/>
              </a:ext>
            </a:extLst>
          </p:cNvPr>
          <p:cNvSpPr txBox="1"/>
          <p:nvPr/>
        </p:nvSpPr>
        <p:spPr>
          <a:xfrm>
            <a:off x="4026882" y="3387256"/>
            <a:ext cx="10902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700" b="1" dirty="0">
                <a:solidFill>
                  <a:srgbClr val="B74D3D"/>
                </a:solidFill>
              </a:rPr>
              <a:t>Tofersen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0458D-BDCA-8FF1-3EB9-9ED2AA3F36C5}"/>
              </a:ext>
            </a:extLst>
          </p:cNvPr>
          <p:cNvSpPr txBox="1"/>
          <p:nvPr/>
        </p:nvSpPr>
        <p:spPr>
          <a:xfrm>
            <a:off x="138736" y="4739499"/>
            <a:ext cx="5871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u="sng" dirty="0"/>
              <a:t>Bron</a:t>
            </a:r>
            <a:r>
              <a:rPr lang="nl-NL" sz="1200" dirty="0"/>
              <a:t>: Miller et al. 2022</a:t>
            </a:r>
          </a:p>
        </p:txBody>
      </p:sp>
    </p:spTree>
    <p:extLst>
      <p:ext uri="{BB962C8B-B14F-4D97-AF65-F5344CB8AC3E}">
        <p14:creationId xmlns:p14="http://schemas.microsoft.com/office/powerpoint/2010/main" val="3446946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21D43-ADC1-B94F-842B-6828FEB7A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3A11E67-D37F-97D9-B0D5-96D280CCE77A}"/>
              </a:ext>
            </a:extLst>
          </p:cNvPr>
          <p:cNvSpPr txBox="1">
            <a:spLocks/>
          </p:cNvSpPr>
          <p:nvPr/>
        </p:nvSpPr>
        <p:spPr>
          <a:xfrm>
            <a:off x="860425" y="1093412"/>
            <a:ext cx="7543260" cy="3488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D2CF91F-FDA7-C266-0821-144516AF3E07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Kliniek en medicijnonderzoek – </a:t>
            </a:r>
            <a:r>
              <a:rPr lang="nl-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Tofersen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diagram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BBDA7AA0-0CCD-7245-1AFB-A26D7290E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04"/>
          <a:stretch/>
        </p:blipFill>
        <p:spPr>
          <a:xfrm>
            <a:off x="1880098" y="954699"/>
            <a:ext cx="4852178" cy="1883115"/>
          </a:xfrm>
          <a:prstGeom prst="rect">
            <a:avLst/>
          </a:prstGeom>
        </p:spPr>
      </p:pic>
      <p:pic>
        <p:nvPicPr>
          <p:cNvPr id="10" name="Picture 9" descr="A graph of a slow vital capacity&#10;&#10;Description automatically generated with medium confidence">
            <a:extLst>
              <a:ext uri="{FF2B5EF4-FFF2-40B4-BE49-F238E27FC236}">
                <a16:creationId xmlns:a16="http://schemas.microsoft.com/office/drawing/2014/main" id="{8A922B6C-B8EC-3BF9-F26F-6D3E8CFFD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098" y="2894720"/>
            <a:ext cx="4852178" cy="21017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1833ED-31DA-51C0-21F0-E93000C951A7}"/>
              </a:ext>
            </a:extLst>
          </p:cNvPr>
          <p:cNvSpPr txBox="1"/>
          <p:nvPr/>
        </p:nvSpPr>
        <p:spPr>
          <a:xfrm>
            <a:off x="3412569" y="1659482"/>
            <a:ext cx="10230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700" b="1" dirty="0">
                <a:solidFill>
                  <a:srgbClr val="006AA1"/>
                </a:solidFill>
              </a:rPr>
              <a:t>Placebo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858081-337B-61C6-F907-F534852320A7}"/>
              </a:ext>
            </a:extLst>
          </p:cNvPr>
          <p:cNvSpPr txBox="1"/>
          <p:nvPr/>
        </p:nvSpPr>
        <p:spPr>
          <a:xfrm>
            <a:off x="4910161" y="1356032"/>
            <a:ext cx="10902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700" b="1" dirty="0">
                <a:solidFill>
                  <a:srgbClr val="B74D3D"/>
                </a:solidFill>
              </a:rPr>
              <a:t>Tofersen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050DE8-E450-F415-665E-C2245F08ED14}"/>
              </a:ext>
            </a:extLst>
          </p:cNvPr>
          <p:cNvSpPr txBox="1"/>
          <p:nvPr/>
        </p:nvSpPr>
        <p:spPr>
          <a:xfrm>
            <a:off x="138736" y="4739499"/>
            <a:ext cx="5871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u="sng" dirty="0"/>
              <a:t>Bron</a:t>
            </a:r>
            <a:r>
              <a:rPr lang="nl-NL" sz="1200" dirty="0"/>
              <a:t>: Miller et al. 2022</a:t>
            </a:r>
          </a:p>
        </p:txBody>
      </p:sp>
    </p:spTree>
    <p:extLst>
      <p:ext uri="{BB962C8B-B14F-4D97-AF65-F5344CB8AC3E}">
        <p14:creationId xmlns:p14="http://schemas.microsoft.com/office/powerpoint/2010/main" val="353922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2976F-0652-405E-A627-908CB3E4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B852993-FC9E-09A0-C52B-160028104481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Kliniek en medicijnonderzoek – </a:t>
            </a:r>
            <a:r>
              <a:rPr lang="nl-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Tofersen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e and black text&#10;&#10;Description automatically generated">
            <a:extLst>
              <a:ext uri="{FF2B5EF4-FFF2-40B4-BE49-F238E27FC236}">
                <a16:creationId xmlns:a16="http://schemas.microsoft.com/office/drawing/2014/main" id="{DAB74ABD-DA01-AC46-FDFB-5BD628400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733" y="1456851"/>
            <a:ext cx="6294534" cy="22297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4E364-2562-E5AD-6D1F-2AC6289D2CCC}"/>
              </a:ext>
            </a:extLst>
          </p:cNvPr>
          <p:cNvSpPr txBox="1"/>
          <p:nvPr/>
        </p:nvSpPr>
        <p:spPr>
          <a:xfrm>
            <a:off x="138736" y="4739499"/>
            <a:ext cx="5871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u="sng" dirty="0"/>
              <a:t>Bron</a:t>
            </a:r>
            <a:r>
              <a:rPr lang="nl-NL" sz="1200" dirty="0"/>
              <a:t>: ALS Centrum 2024</a:t>
            </a:r>
          </a:p>
        </p:txBody>
      </p:sp>
    </p:spTree>
    <p:extLst>
      <p:ext uri="{BB962C8B-B14F-4D97-AF65-F5344CB8AC3E}">
        <p14:creationId xmlns:p14="http://schemas.microsoft.com/office/powerpoint/2010/main" val="393279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8603C-7DA8-2AA1-F2F9-376D9C771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DCABD1A-8777-C69F-2253-022F6DBDEE09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Preventieve geneeskunde – ATLAS studie</a:t>
            </a:r>
          </a:p>
        </p:txBody>
      </p:sp>
      <p:pic>
        <p:nvPicPr>
          <p:cNvPr id="3" name="Picture 2" descr="A diagram of a patient's flow&#10;&#10;Description automatically generated">
            <a:extLst>
              <a:ext uri="{FF2B5EF4-FFF2-40B4-BE49-F238E27FC236}">
                <a16:creationId xmlns:a16="http://schemas.microsoft.com/office/drawing/2014/main" id="{A29EE3B1-BB36-81A4-F456-8FEF115C0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53" r="29704" b="39847"/>
          <a:stretch/>
        </p:blipFill>
        <p:spPr>
          <a:xfrm>
            <a:off x="358217" y="1649691"/>
            <a:ext cx="8209577" cy="2064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1A185-91BA-74A7-9011-4C1B6794FFDE}"/>
              </a:ext>
            </a:extLst>
          </p:cNvPr>
          <p:cNvSpPr txBox="1"/>
          <p:nvPr/>
        </p:nvSpPr>
        <p:spPr>
          <a:xfrm>
            <a:off x="138736" y="4739499"/>
            <a:ext cx="5871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u="sng" dirty="0"/>
              <a:t>Bron</a:t>
            </a:r>
            <a:r>
              <a:rPr lang="nl-NL" sz="1200" dirty="0"/>
              <a:t>: </a:t>
            </a:r>
            <a:r>
              <a:rPr lang="nl-NL" sz="1200" dirty="0" err="1"/>
              <a:t>Benetar</a:t>
            </a:r>
            <a:r>
              <a:rPr lang="nl-NL" sz="1200" dirty="0"/>
              <a:t> et al. 2022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D2E6CA-CB1A-4D3F-56CB-B410649CC29F}"/>
              </a:ext>
            </a:extLst>
          </p:cNvPr>
          <p:cNvCxnSpPr>
            <a:cxnSpLocks/>
          </p:cNvCxnSpPr>
          <p:nvPr/>
        </p:nvCxnSpPr>
        <p:spPr>
          <a:xfrm>
            <a:off x="2158738" y="2036190"/>
            <a:ext cx="989815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63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34990-E414-D0DB-DAF6-B19A5FBB7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D211350-564E-B236-EC15-9C25E9851C07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 naar kans op ALS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D8962BB5-DBDF-8057-DB56-39EAC883A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51"/>
          <a:stretch/>
        </p:blipFill>
        <p:spPr>
          <a:xfrm>
            <a:off x="1665661" y="900504"/>
            <a:ext cx="5019951" cy="3909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77366F-600B-B6A5-C9DB-9996ED98C308}"/>
              </a:ext>
            </a:extLst>
          </p:cNvPr>
          <p:cNvSpPr txBox="1"/>
          <p:nvPr/>
        </p:nvSpPr>
        <p:spPr>
          <a:xfrm>
            <a:off x="138736" y="4739499"/>
            <a:ext cx="5871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u="sng" dirty="0"/>
              <a:t>Bron</a:t>
            </a:r>
            <a:r>
              <a:rPr lang="nl-NL" sz="1200" dirty="0"/>
              <a:t>: van Wijk &amp; van Eijk et al.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1FD77-011A-3611-BE8B-4F03F766F98B}"/>
              </a:ext>
            </a:extLst>
          </p:cNvPr>
          <p:cNvSpPr txBox="1"/>
          <p:nvPr/>
        </p:nvSpPr>
        <p:spPr>
          <a:xfrm>
            <a:off x="3988137" y="4516959"/>
            <a:ext cx="23609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L" sz="1600" dirty="0"/>
              <a:t>Leeftijd (Jaren)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3E1D3-B369-9E36-332D-B5DBF6A8F777}"/>
              </a:ext>
            </a:extLst>
          </p:cNvPr>
          <p:cNvSpPr txBox="1"/>
          <p:nvPr/>
        </p:nvSpPr>
        <p:spPr>
          <a:xfrm rot="16200000">
            <a:off x="867593" y="2377711"/>
            <a:ext cx="27159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L" sz="1600" dirty="0"/>
              <a:t>Kans op ALS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18DD19-2676-248B-526C-0E8EE7D0C270}"/>
              </a:ext>
            </a:extLst>
          </p:cNvPr>
          <p:cNvCxnSpPr/>
          <p:nvPr/>
        </p:nvCxnSpPr>
        <p:spPr>
          <a:xfrm>
            <a:off x="3629320" y="1800520"/>
            <a:ext cx="0" cy="556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58A1CD-5247-37C6-EF5E-BAE993431C56}"/>
              </a:ext>
            </a:extLst>
          </p:cNvPr>
          <p:cNvCxnSpPr/>
          <p:nvPr/>
        </p:nvCxnSpPr>
        <p:spPr>
          <a:xfrm>
            <a:off x="4205926" y="1800520"/>
            <a:ext cx="0" cy="556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440DB0-AFDA-4C75-09D8-0D0D4ACDC001}"/>
              </a:ext>
            </a:extLst>
          </p:cNvPr>
          <p:cNvCxnSpPr/>
          <p:nvPr/>
        </p:nvCxnSpPr>
        <p:spPr>
          <a:xfrm>
            <a:off x="4828095" y="1800520"/>
            <a:ext cx="0" cy="556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A8F08D-0497-4023-A6EF-E17BEFD2023D}"/>
              </a:ext>
            </a:extLst>
          </p:cNvPr>
          <p:cNvSpPr txBox="1"/>
          <p:nvPr/>
        </p:nvSpPr>
        <p:spPr>
          <a:xfrm>
            <a:off x="2851415" y="1410995"/>
            <a:ext cx="293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b="1" dirty="0"/>
              <a:t>Wanneer behandelen?</a:t>
            </a:r>
          </a:p>
        </p:txBody>
      </p:sp>
    </p:spTree>
    <p:extLst>
      <p:ext uri="{BB962C8B-B14F-4D97-AF65-F5344CB8AC3E}">
        <p14:creationId xmlns:p14="http://schemas.microsoft.com/office/powerpoint/2010/main" val="313106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7FC4D-166E-E6E7-025F-2A2F48FF3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A7575844-2E07-308A-ABD3-B232FCA43E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9775" y="37147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Overzicht onderzoek binnen ALS Centrum</a:t>
            </a:r>
          </a:p>
        </p:txBody>
      </p:sp>
      <p:pic>
        <p:nvPicPr>
          <p:cNvPr id="2" name="Afbeelding 3" descr="Afbeelding met tekst, schermopname, cirkel, diagram&#10;&#10;Automatisch gegenereerde beschrijving">
            <a:extLst>
              <a:ext uri="{FF2B5EF4-FFF2-40B4-BE49-F238E27FC236}">
                <a16:creationId xmlns:a16="http://schemas.microsoft.com/office/drawing/2014/main" id="{296E6D69-D32E-2F05-49B0-55207C58C1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8"/>
          <a:stretch/>
        </p:blipFill>
        <p:spPr>
          <a:xfrm>
            <a:off x="1886965" y="1080500"/>
            <a:ext cx="5554230" cy="38772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86A312B-1F41-A10D-E1FB-C3D47C41288C}"/>
              </a:ext>
            </a:extLst>
          </p:cNvPr>
          <p:cNvSpPr txBox="1">
            <a:spLocks/>
          </p:cNvSpPr>
          <p:nvPr/>
        </p:nvSpPr>
        <p:spPr bwMode="auto">
          <a:xfrm>
            <a:off x="6481954" y="3019761"/>
            <a:ext cx="1922271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Genetica</a:t>
            </a:r>
          </a:p>
          <a:p>
            <a:pPr eaLnBrk="1" hangingPunct="1"/>
            <a:r>
              <a:rPr lang="nl-N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(Jan </a:t>
            </a:r>
            <a:r>
              <a:rPr lang="nl-N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Veldink</a:t>
            </a:r>
            <a:r>
              <a:rPr lang="nl-N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E0D2FB2-026C-84A1-4643-655213DCB97C}"/>
              </a:ext>
            </a:extLst>
          </p:cNvPr>
          <p:cNvSpPr txBox="1">
            <a:spLocks/>
          </p:cNvSpPr>
          <p:nvPr/>
        </p:nvSpPr>
        <p:spPr bwMode="auto">
          <a:xfrm>
            <a:off x="925830" y="1189038"/>
            <a:ext cx="3145751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Medicijnonderzoek</a:t>
            </a:r>
          </a:p>
          <a:p>
            <a:pPr eaLnBrk="1" hangingPunct="1"/>
            <a:r>
              <a:rPr lang="nl-N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(Leonard van den Berg)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886756F-6F61-9EAB-90B7-88AC2977202D}"/>
              </a:ext>
            </a:extLst>
          </p:cNvPr>
          <p:cNvSpPr txBox="1">
            <a:spLocks/>
          </p:cNvSpPr>
          <p:nvPr/>
        </p:nvSpPr>
        <p:spPr bwMode="auto">
          <a:xfrm>
            <a:off x="1046480" y="4141460"/>
            <a:ext cx="2663943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Ziekte modellen</a:t>
            </a:r>
          </a:p>
          <a:p>
            <a:pPr eaLnBrk="1" hangingPunct="1"/>
            <a:r>
              <a:rPr lang="nl-N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(Jeroen </a:t>
            </a:r>
            <a:r>
              <a:rPr lang="nl-N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Pasterkamp</a:t>
            </a:r>
            <a:r>
              <a:rPr lang="nl-N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505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5B8F8-CA08-7739-6AC8-95D1ADC8D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36BF811-160D-30C3-4182-2E12F9ECA6E6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Genetische mutaties in 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3899C-A3D7-BDD4-D007-169C391D4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70" y="858592"/>
            <a:ext cx="6539765" cy="3867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191462-1EF1-079C-7881-300A7EF50D09}"/>
              </a:ext>
            </a:extLst>
          </p:cNvPr>
          <p:cNvSpPr txBox="1"/>
          <p:nvPr/>
        </p:nvSpPr>
        <p:spPr>
          <a:xfrm>
            <a:off x="138736" y="4739499"/>
            <a:ext cx="5871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u="sng" dirty="0"/>
              <a:t>Bron</a:t>
            </a:r>
            <a:r>
              <a:rPr lang="nl-NL" sz="1200" dirty="0"/>
              <a:t>: Brown &amp; Al-</a:t>
            </a:r>
            <a:r>
              <a:rPr lang="nl-NL" sz="1200" dirty="0" err="1"/>
              <a:t>Chalabi</a:t>
            </a:r>
            <a:r>
              <a:rPr lang="nl-NL" sz="1200" dirty="0"/>
              <a:t>. 2017</a:t>
            </a:r>
          </a:p>
        </p:txBody>
      </p:sp>
    </p:spTree>
    <p:extLst>
      <p:ext uri="{BB962C8B-B14F-4D97-AF65-F5344CB8AC3E}">
        <p14:creationId xmlns:p14="http://schemas.microsoft.com/office/powerpoint/2010/main" val="312938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99652-3387-6B8A-3BB4-DFB2CAA4A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9C7325A4-9280-9EB3-51A7-C1DA8BEAFE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39775" y="37147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Overzicht onderzoek binnen ALS Centrum</a:t>
            </a:r>
          </a:p>
        </p:txBody>
      </p:sp>
      <p:pic>
        <p:nvPicPr>
          <p:cNvPr id="2" name="Afbeelding 3" descr="Afbeelding met tekst, schermopname, cirkel, diagram&#10;&#10;Automatisch gegenereerde beschrijving">
            <a:extLst>
              <a:ext uri="{FF2B5EF4-FFF2-40B4-BE49-F238E27FC236}">
                <a16:creationId xmlns:a16="http://schemas.microsoft.com/office/drawing/2014/main" id="{44ACBB64-8DFF-3AE6-54DA-E27B94F90B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8"/>
          <a:stretch/>
        </p:blipFill>
        <p:spPr>
          <a:xfrm>
            <a:off x="1886965" y="1080500"/>
            <a:ext cx="5554230" cy="38772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A84A15E-1E1A-18FA-EAB3-8DBA0626F19A}"/>
              </a:ext>
            </a:extLst>
          </p:cNvPr>
          <p:cNvSpPr txBox="1">
            <a:spLocks/>
          </p:cNvSpPr>
          <p:nvPr/>
        </p:nvSpPr>
        <p:spPr bwMode="auto">
          <a:xfrm>
            <a:off x="6481954" y="3019761"/>
            <a:ext cx="1922271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Genetica</a:t>
            </a:r>
          </a:p>
          <a:p>
            <a:pPr eaLnBrk="1" hangingPunct="1"/>
            <a:r>
              <a:rPr lang="nl-N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(Jan </a:t>
            </a:r>
            <a:r>
              <a:rPr lang="nl-N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Veldink</a:t>
            </a:r>
            <a:r>
              <a:rPr lang="nl-N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823F8CB-CF5C-1ABE-5B7F-BA702CDCF68C}"/>
              </a:ext>
            </a:extLst>
          </p:cNvPr>
          <p:cNvSpPr txBox="1">
            <a:spLocks/>
          </p:cNvSpPr>
          <p:nvPr/>
        </p:nvSpPr>
        <p:spPr bwMode="auto">
          <a:xfrm>
            <a:off x="925830" y="1189038"/>
            <a:ext cx="3145751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Medicijnonderzoek</a:t>
            </a:r>
          </a:p>
          <a:p>
            <a:pPr eaLnBrk="1" hangingPunct="1"/>
            <a:r>
              <a:rPr lang="nl-N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(Leonard van den Berg)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8E88B7A-1F6A-38B9-3CDB-EEEFC2A92226}"/>
              </a:ext>
            </a:extLst>
          </p:cNvPr>
          <p:cNvSpPr txBox="1">
            <a:spLocks/>
          </p:cNvSpPr>
          <p:nvPr/>
        </p:nvSpPr>
        <p:spPr bwMode="auto">
          <a:xfrm>
            <a:off x="1046480" y="4141460"/>
            <a:ext cx="2663943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Ziekte modellen</a:t>
            </a:r>
          </a:p>
          <a:p>
            <a:pPr eaLnBrk="1" hangingPunct="1"/>
            <a:r>
              <a:rPr lang="nl-N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(Jeroen </a:t>
            </a:r>
            <a:r>
              <a:rPr lang="nl-N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Pasterkamp</a:t>
            </a:r>
            <a:r>
              <a:rPr lang="nl-N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648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 bwMode="auto">
          <a:xfrm>
            <a:off x="739775" y="37147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Overzicht onderzoek binnen ALS Centrum</a:t>
            </a:r>
          </a:p>
        </p:txBody>
      </p:sp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E634EC92-7E8C-1E4F-B934-4E46EB4F11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66"/>
          <a:stretch/>
        </p:blipFill>
        <p:spPr>
          <a:xfrm>
            <a:off x="547349" y="1189038"/>
            <a:ext cx="7928651" cy="32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3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 bwMode="auto">
          <a:xfrm>
            <a:off x="739775" y="371475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Gebruik maken van kennis in ALS Centrum</a:t>
            </a:r>
          </a:p>
        </p:txBody>
      </p:sp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E634EC92-7E8C-1E4F-B934-4E46EB4F11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66"/>
          <a:stretch/>
        </p:blipFill>
        <p:spPr>
          <a:xfrm>
            <a:off x="547349" y="1189038"/>
            <a:ext cx="7928651" cy="322131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E12BCDCC-E0AD-6C77-FC2B-B837B72D8C1A}"/>
              </a:ext>
            </a:extLst>
          </p:cNvPr>
          <p:cNvSpPr/>
          <p:nvPr/>
        </p:nvSpPr>
        <p:spPr>
          <a:xfrm>
            <a:off x="3879272" y="1101103"/>
            <a:ext cx="3442855" cy="817564"/>
          </a:xfrm>
          <a:prstGeom prst="frame">
            <a:avLst>
              <a:gd name="adj1" fmla="val 12859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0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 bwMode="auto">
          <a:xfrm>
            <a:off x="800100" y="2162968"/>
            <a:ext cx="7543800" cy="817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Familielid &amp; drager van ALS gen C9orf72…</a:t>
            </a:r>
            <a:b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Krijg ik nu ALS?</a:t>
            </a:r>
            <a:br>
              <a:rPr lang="nl-NL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Wanneer krijg ik dan ALS?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1C73C58-9781-AD1E-98BE-F250386C70BE}"/>
              </a:ext>
            </a:extLst>
          </p:cNvPr>
          <p:cNvSpPr txBox="1">
            <a:spLocks/>
          </p:cNvSpPr>
          <p:nvPr/>
        </p:nvSpPr>
        <p:spPr>
          <a:xfrm>
            <a:off x="1142469" y="1101120"/>
            <a:ext cx="7543260" cy="3488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6777932-BD01-CFF8-9E34-5939B0CCA6A2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Voorbeeld vanuit de praktijk</a:t>
            </a:r>
          </a:p>
        </p:txBody>
      </p:sp>
    </p:spTree>
    <p:extLst>
      <p:ext uri="{BB962C8B-B14F-4D97-AF65-F5344CB8AC3E}">
        <p14:creationId xmlns:p14="http://schemas.microsoft.com/office/powerpoint/2010/main" val="410281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1C73C58-9781-AD1E-98BE-F250386C70BE}"/>
              </a:ext>
            </a:extLst>
          </p:cNvPr>
          <p:cNvSpPr txBox="1">
            <a:spLocks/>
          </p:cNvSpPr>
          <p:nvPr/>
        </p:nvSpPr>
        <p:spPr>
          <a:xfrm>
            <a:off x="1142469" y="1101120"/>
            <a:ext cx="7543260" cy="3488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6777932-BD01-CFF8-9E34-5939B0CCA6A2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 naar kans op ALS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F0F7D2FD-C412-642F-74E2-439EFD580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61" y="1360719"/>
            <a:ext cx="5278573" cy="30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3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1C73C58-9781-AD1E-98BE-F250386C70BE}"/>
              </a:ext>
            </a:extLst>
          </p:cNvPr>
          <p:cNvSpPr txBox="1">
            <a:spLocks/>
          </p:cNvSpPr>
          <p:nvPr/>
        </p:nvSpPr>
        <p:spPr>
          <a:xfrm>
            <a:off x="1142469" y="1101120"/>
            <a:ext cx="7543260" cy="3488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6777932-BD01-CFF8-9E34-5939B0CCA6A2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 naar kans op ALS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F0F7D2FD-C412-642F-74E2-439EFD580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61" y="1360719"/>
            <a:ext cx="5278573" cy="3093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A2DE8C-D35E-8F51-F7C8-9330A575977B}"/>
              </a:ext>
            </a:extLst>
          </p:cNvPr>
          <p:cNvSpPr txBox="1"/>
          <p:nvPr/>
        </p:nvSpPr>
        <p:spPr>
          <a:xfrm>
            <a:off x="6783071" y="4026352"/>
            <a:ext cx="2360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ym typeface="Wingdings" pitchFamily="2" charset="2"/>
              </a:rPr>
              <a:t> Kans drager = </a:t>
            </a:r>
            <a:r>
              <a:rPr lang="nl-NL" sz="1600" b="1" dirty="0"/>
              <a:t>50%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55D65-235A-1314-34AC-EB137C1A0B5E}"/>
              </a:ext>
            </a:extLst>
          </p:cNvPr>
          <p:cNvSpPr txBox="1"/>
          <p:nvPr/>
        </p:nvSpPr>
        <p:spPr>
          <a:xfrm>
            <a:off x="5948970" y="2144143"/>
            <a:ext cx="2613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ym typeface="Wingdings" pitchFamily="2" charset="2"/>
              </a:rPr>
              <a:t> Kans drager = </a:t>
            </a:r>
            <a:r>
              <a:rPr lang="nl-NL" sz="1600" b="1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26727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1C73C58-9781-AD1E-98BE-F250386C70BE}"/>
              </a:ext>
            </a:extLst>
          </p:cNvPr>
          <p:cNvSpPr txBox="1">
            <a:spLocks/>
          </p:cNvSpPr>
          <p:nvPr/>
        </p:nvSpPr>
        <p:spPr>
          <a:xfrm>
            <a:off x="1128614" y="1205030"/>
            <a:ext cx="7543260" cy="34888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Arial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6777932-BD01-CFF8-9E34-5939B0CCA6A2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 naar kans op ALS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F0F7D2FD-C412-642F-74E2-439EFD580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47" y="1052773"/>
            <a:ext cx="5278573" cy="30935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FE5025CF-9320-B0B3-6028-93EE39744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365" y="1402673"/>
            <a:ext cx="5278573" cy="30935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FE85C2F6-2462-1560-8254-2F5AB61C2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83" y="1752575"/>
            <a:ext cx="5278573" cy="30935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43D225-1633-F70D-D385-9C11E10F38CA}"/>
              </a:ext>
            </a:extLst>
          </p:cNvPr>
          <p:cNvSpPr txBox="1"/>
          <p:nvPr/>
        </p:nvSpPr>
        <p:spPr>
          <a:xfrm>
            <a:off x="1085607" y="17525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/>
              <a:t>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C2F42-BC5F-30F2-BACF-0F5DD11E72B5}"/>
              </a:ext>
            </a:extLst>
          </p:cNvPr>
          <p:cNvSpPr txBox="1"/>
          <p:nvPr/>
        </p:nvSpPr>
        <p:spPr>
          <a:xfrm>
            <a:off x="2041389" y="139101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/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8845D-E6E5-1201-7737-A722E0754ECD}"/>
              </a:ext>
            </a:extLst>
          </p:cNvPr>
          <p:cNvSpPr txBox="1"/>
          <p:nvPr/>
        </p:nvSpPr>
        <p:spPr>
          <a:xfrm>
            <a:off x="2997171" y="102534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9149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6777932-BD01-CFF8-9E34-5939B0CCA6A2}"/>
              </a:ext>
            </a:extLst>
          </p:cNvPr>
          <p:cNvSpPr txBox="1">
            <a:spLocks/>
          </p:cNvSpPr>
          <p:nvPr/>
        </p:nvSpPr>
        <p:spPr bwMode="auto">
          <a:xfrm>
            <a:off x="739775" y="371475"/>
            <a:ext cx="7543800" cy="81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1961AB"/>
                </a:solidFill>
                <a:latin typeface="Segoe UI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Onderzoek naar kans op ALS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6A346F9E-AFD0-D61A-08F8-A4A2BBF2E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51"/>
          <a:stretch/>
        </p:blipFill>
        <p:spPr>
          <a:xfrm>
            <a:off x="1665661" y="900504"/>
            <a:ext cx="5019951" cy="3909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9CB2C-8C77-5E8D-DD6A-B01F2ADAEB73}"/>
              </a:ext>
            </a:extLst>
          </p:cNvPr>
          <p:cNvSpPr txBox="1"/>
          <p:nvPr/>
        </p:nvSpPr>
        <p:spPr>
          <a:xfrm>
            <a:off x="138736" y="4739499"/>
            <a:ext cx="5871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u="sng" dirty="0"/>
              <a:t>Bron</a:t>
            </a:r>
            <a:r>
              <a:rPr lang="nl-NL" sz="1200" dirty="0"/>
              <a:t>: van Wijk &amp; van Eijk et al.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357523-1DD0-9487-F711-F28DBEA3E65C}"/>
              </a:ext>
            </a:extLst>
          </p:cNvPr>
          <p:cNvSpPr txBox="1"/>
          <p:nvPr/>
        </p:nvSpPr>
        <p:spPr>
          <a:xfrm>
            <a:off x="3988137" y="4516959"/>
            <a:ext cx="23609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L" sz="1600" dirty="0"/>
              <a:t>Leeftijd (Jaren)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DB0C8-EFF3-7B14-1C9F-BAF4059AA751}"/>
              </a:ext>
            </a:extLst>
          </p:cNvPr>
          <p:cNvSpPr txBox="1"/>
          <p:nvPr/>
        </p:nvSpPr>
        <p:spPr>
          <a:xfrm rot="16200000">
            <a:off x="867593" y="2377711"/>
            <a:ext cx="27159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L" sz="1600" dirty="0"/>
              <a:t>Kans op ALS</a:t>
            </a:r>
          </a:p>
        </p:txBody>
      </p:sp>
    </p:spTree>
    <p:extLst>
      <p:ext uri="{BB962C8B-B14F-4D97-AF65-F5344CB8AC3E}">
        <p14:creationId xmlns:p14="http://schemas.microsoft.com/office/powerpoint/2010/main" val="146166898"/>
      </p:ext>
    </p:extLst>
  </p:cSld>
  <p:clrMapOvr>
    <a:masterClrMapping/>
  </p:clrMapOvr>
</p:sld>
</file>

<file path=ppt/theme/theme1.xml><?xml version="1.0" encoding="utf-8"?>
<a:theme xmlns:a="http://schemas.openxmlformats.org/drawingml/2006/main" name="UMCU PPT Onderzoek 16-9 E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C cyaan Onderzoek Breedbeeld_ENG.potx" id="{3C577EBD-624E-4354-9BC6-1AB1FEBE97A4}" vid="{FA68CF32-5C14-44F7-9F3C-FEC2A6F10766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C cyaan Onderzoek Breedbeeld_ENG.potx" id="{3C577EBD-624E-4354-9BC6-1AB1FEBE97A4}" vid="{3A82EAA3-CD5D-42A9-9D94-EA13275841C3}"/>
    </a:ext>
  </a:extLst>
</a:theme>
</file>

<file path=ppt/theme/theme3.xml><?xml version="1.0" encoding="utf-8"?>
<a:theme xmlns:a="http://schemas.openxmlformats.org/drawingml/2006/main" name="7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C cyaan Onderzoek Breedbeeld_ENG.potx" id="{3C577EBD-624E-4354-9BC6-1AB1FEBE97A4}" vid="{909BCA1D-8984-4680-8536-86A95AAD32BC}"/>
    </a:ext>
  </a:extLst>
</a:theme>
</file>

<file path=ppt/theme/theme4.xml><?xml version="1.0" encoding="utf-8"?>
<a:theme xmlns:a="http://schemas.openxmlformats.org/drawingml/2006/main" name="8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C cyaan Onderzoek Breedbeeld_ENG.potx" id="{3C577EBD-624E-4354-9BC6-1AB1FEBE97A4}" vid="{A13F032A-2990-4436-9B16-C63B106ABEE0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50CC87A911942996C3B61A5853DB7" ma:contentTypeVersion="1" ma:contentTypeDescription="Een nieuw document maken." ma:contentTypeScope="" ma:versionID="7e3c6f6dd1801eea20e3ae08e315f7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fdf0b8816a2e6c73b5ec523d062f6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342E91-165C-4CFB-BF48-F979EA270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06E4E7-D169-4E30-B6C3-2F76A49ABB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F91DA-9D4E-4E2E-B5B4-632189A5C96E}">
  <ds:schemaRefs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343</Words>
  <Application>Microsoft Macintosh PowerPoint</Application>
  <PresentationFormat>On-screen Show (16:9)</PresentationFormat>
  <Paragraphs>89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Segoe UI</vt:lpstr>
      <vt:lpstr>Times New Roman</vt:lpstr>
      <vt:lpstr>Wingdings</vt:lpstr>
      <vt:lpstr>UMCU PPT Onderzoek 16-9 ENG</vt:lpstr>
      <vt:lpstr>Aangepast ontwerp</vt:lpstr>
      <vt:lpstr>7_Office-thema</vt:lpstr>
      <vt:lpstr>8_Office-thema</vt:lpstr>
      <vt:lpstr>Status Onderzoek ALS Centrum</vt:lpstr>
      <vt:lpstr>Overzicht onderzoek binnen ALS Centrum</vt:lpstr>
      <vt:lpstr>Overzicht onderzoek binnen ALS Centrum</vt:lpstr>
      <vt:lpstr>Gebruik maken van kennis in ALS Centrum</vt:lpstr>
      <vt:lpstr>Familielid &amp; drager van ALS gen C9orf72…  1. Krijg ik nu ALS?  2. Wanneer krijg ik dan ALS?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Overzicht onderzoek binnen ALS Centrum</vt:lpstr>
    </vt:vector>
  </TitlesOfParts>
  <Company>UMC Utrecht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khoiting</dc:creator>
  <cp:lastModifiedBy>Eijk-3, R.P.A. van (Ruben)</cp:lastModifiedBy>
  <cp:revision>69</cp:revision>
  <dcterms:created xsi:type="dcterms:W3CDTF">2013-12-10T14:42:45Z</dcterms:created>
  <dcterms:modified xsi:type="dcterms:W3CDTF">2024-03-18T07:40:57Z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0x0101004FA50CC87A911942996C3B61A5853DB7</vt:lpwstr>
  </property>
</Properties>
</file>